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8" r:id="rId3"/>
    <p:sldId id="271" r:id="rId4"/>
    <p:sldId id="272" r:id="rId5"/>
    <p:sldId id="259" r:id="rId6"/>
    <p:sldId id="260" r:id="rId7"/>
    <p:sldId id="262" r:id="rId8"/>
    <p:sldId id="261" r:id="rId9"/>
    <p:sldId id="263" r:id="rId10"/>
    <p:sldId id="266" r:id="rId11"/>
    <p:sldId id="267" r:id="rId12"/>
    <p:sldId id="268" r:id="rId13"/>
    <p:sldId id="264" r:id="rId14"/>
    <p:sldId id="270" r:id="rId15"/>
    <p:sldId id="269" r:id="rId16"/>
    <p:sldId id="273" r:id="rId17"/>
    <p:sldId id="274" r:id="rId18"/>
    <p:sldId id="265"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五十里　翔吾" initials="五十里　翔吾" lastIdx="1" clrIdx="0">
    <p:extLst>
      <p:ext uri="{19B8F6BF-5375-455C-9EA6-DF929625EA0E}">
        <p15:presenceInfo xmlns:p15="http://schemas.microsoft.com/office/powerpoint/2012/main" userId="S::k228605@cs.u-ryukyu.ac.jp::3946ce39-c4f6-4389-8339-de549ba43bd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66"/>
    <p:restoredTop sz="94890"/>
  </p:normalViewPr>
  <p:slideViewPr>
    <p:cSldViewPr snapToGrid="0" snapToObjects="1">
      <p:cViewPr varScale="1">
        <p:scale>
          <a:sx n="110" d="100"/>
          <a:sy n="110"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B513B0-6661-0B42-A0DB-7D4260D98A3D}" type="datetimeFigureOut">
              <a:rPr kumimoji="1" lang="ja-JP" altLang="en-US" smtClean="0"/>
              <a:t>2022/7/19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51201-C158-EE4D-B444-8528B75A188B}" type="slidenum">
              <a:rPr kumimoji="1" lang="ja-JP" altLang="en-US" smtClean="0"/>
              <a:t>‹#›</a:t>
            </a:fld>
            <a:endParaRPr kumimoji="1" lang="ja-JP" altLang="en-US"/>
          </a:p>
        </p:txBody>
      </p:sp>
    </p:spTree>
    <p:extLst>
      <p:ext uri="{BB962C8B-B14F-4D97-AF65-F5344CB8AC3E}">
        <p14:creationId xmlns:p14="http://schemas.microsoft.com/office/powerpoint/2010/main" val="396231288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E051201-C158-EE4D-B444-8528B75A188B}" type="slidenum">
              <a:rPr kumimoji="1" lang="ja-JP" altLang="en-US" smtClean="0"/>
              <a:t>6</a:t>
            </a:fld>
            <a:endParaRPr kumimoji="1" lang="ja-JP" altLang="en-US"/>
          </a:p>
        </p:txBody>
      </p:sp>
    </p:spTree>
    <p:extLst>
      <p:ext uri="{BB962C8B-B14F-4D97-AF65-F5344CB8AC3E}">
        <p14:creationId xmlns:p14="http://schemas.microsoft.com/office/powerpoint/2010/main" val="331186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E051201-C158-EE4D-B444-8528B75A188B}" type="slidenum">
              <a:rPr kumimoji="1" lang="ja-JP" altLang="en-US" smtClean="0"/>
              <a:t>7</a:t>
            </a:fld>
            <a:endParaRPr kumimoji="1" lang="ja-JP" altLang="en-US"/>
          </a:p>
        </p:txBody>
      </p:sp>
    </p:spTree>
    <p:extLst>
      <p:ext uri="{BB962C8B-B14F-4D97-AF65-F5344CB8AC3E}">
        <p14:creationId xmlns:p14="http://schemas.microsoft.com/office/powerpoint/2010/main" val="714715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E051201-C158-EE4D-B444-8528B75A188B}" type="slidenum">
              <a:rPr kumimoji="1" lang="ja-JP" altLang="en-US" smtClean="0"/>
              <a:t>10</a:t>
            </a:fld>
            <a:endParaRPr kumimoji="1" lang="ja-JP" altLang="en-US"/>
          </a:p>
        </p:txBody>
      </p:sp>
    </p:spTree>
    <p:extLst>
      <p:ext uri="{BB962C8B-B14F-4D97-AF65-F5344CB8AC3E}">
        <p14:creationId xmlns:p14="http://schemas.microsoft.com/office/powerpoint/2010/main" val="388105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Acropola</a:t>
            </a:r>
            <a:r>
              <a:rPr kumimoji="1" lang="en-US" altLang="ja-JP" dirty="0"/>
              <a:t> </a:t>
            </a:r>
            <a:r>
              <a:rPr kumimoji="1" lang="en-US" altLang="ja-JP" dirty="0" err="1"/>
              <a:t>Palmata</a:t>
            </a:r>
            <a:r>
              <a:rPr kumimoji="1" lang="ja-JP" altLang="en-US"/>
              <a:t>は</a:t>
            </a:r>
            <a:r>
              <a:rPr kumimoji="1" lang="en-US" altLang="ja-JP" dirty="0"/>
              <a:t>1%</a:t>
            </a:r>
            <a:r>
              <a:rPr kumimoji="1" lang="ja-JP" altLang="en-US"/>
              <a:t>以下になってしまった</a:t>
            </a:r>
            <a:endParaRPr kumimoji="1" lang="en-US" altLang="ja-JP" dirty="0"/>
          </a:p>
          <a:p>
            <a:pPr marL="0" indent="0">
              <a:buFontTx/>
              <a:buNone/>
            </a:pPr>
            <a:endParaRPr kumimoji="1" lang="en-US" altLang="ja-JP" dirty="0"/>
          </a:p>
          <a:p>
            <a:pPr marL="0" indent="0">
              <a:buFontTx/>
              <a:buNone/>
            </a:pPr>
            <a:r>
              <a:rPr kumimoji="1" lang="en-US" altLang="ja-JP" dirty="0"/>
              <a:t>http://bajapanese.blog.fc2.com/?no=36</a:t>
            </a:r>
          </a:p>
          <a:p>
            <a:pPr marL="0" indent="0">
              <a:buFontTx/>
              <a:buNone/>
            </a:pPr>
            <a:r>
              <a:rPr kumimoji="1" lang="en-US" altLang="ja-JP" sz="1200" b="0" i="0" kern="1200" dirty="0">
                <a:solidFill>
                  <a:schemeClr val="tx1"/>
                </a:solidFill>
                <a:effectLst/>
                <a:latin typeface="+mn-lt"/>
                <a:ea typeface="+mn-ea"/>
                <a:cs typeface="+mn-cs"/>
              </a:rPr>
              <a:t>1600</a:t>
            </a:r>
            <a:r>
              <a:rPr kumimoji="1" lang="ja-JP" altLang="en-US" sz="1200" b="0" i="0" kern="1200">
                <a:solidFill>
                  <a:schemeClr val="tx1"/>
                </a:solidFill>
                <a:effectLst/>
                <a:latin typeface="+mn-lt"/>
                <a:ea typeface="+mn-ea"/>
                <a:cs typeface="+mn-cs"/>
              </a:rPr>
              <a:t>年ごろにオランダ人がブラジルからバルバドスにさとうきびを持ち込み、</a:t>
            </a:r>
            <a:br>
              <a:rPr lang="ja-JP" altLang="en-US"/>
            </a:br>
            <a:r>
              <a:rPr kumimoji="1" lang="ja-JP" altLang="en-US" sz="1200" b="0" i="0" kern="1200">
                <a:solidFill>
                  <a:schemeClr val="tx1"/>
                </a:solidFill>
                <a:effectLst/>
                <a:latin typeface="+mn-lt"/>
                <a:ea typeface="+mn-ea"/>
                <a:cs typeface="+mn-cs"/>
              </a:rPr>
              <a:t>それ依頼バルバドスの主要の産業になっているようです</a:t>
            </a:r>
            <a:endParaRPr kumimoji="1" lang="en-US" altLang="ja-JP" dirty="0"/>
          </a:p>
        </p:txBody>
      </p:sp>
      <p:sp>
        <p:nvSpPr>
          <p:cNvPr id="4" name="スライド番号プレースホルダー 3"/>
          <p:cNvSpPr>
            <a:spLocks noGrp="1"/>
          </p:cNvSpPr>
          <p:nvPr>
            <p:ph type="sldNum" sz="quarter" idx="5"/>
          </p:nvPr>
        </p:nvSpPr>
        <p:spPr/>
        <p:txBody>
          <a:bodyPr/>
          <a:lstStyle/>
          <a:p>
            <a:fld id="{FE051201-C158-EE4D-B444-8528B75A188B}" type="slidenum">
              <a:rPr kumimoji="1" lang="ja-JP" altLang="en-US" smtClean="0"/>
              <a:t>13</a:t>
            </a:fld>
            <a:endParaRPr kumimoji="1" lang="ja-JP" altLang="en-US"/>
          </a:p>
        </p:txBody>
      </p:sp>
    </p:spTree>
    <p:extLst>
      <p:ext uri="{BB962C8B-B14F-4D97-AF65-F5344CB8AC3E}">
        <p14:creationId xmlns:p14="http://schemas.microsoft.com/office/powerpoint/2010/main" val="3675352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Acropola</a:t>
            </a:r>
            <a:r>
              <a:rPr kumimoji="1" lang="en-US" altLang="ja-JP" dirty="0"/>
              <a:t> </a:t>
            </a:r>
            <a:r>
              <a:rPr kumimoji="1" lang="en-US" altLang="ja-JP" dirty="0" err="1"/>
              <a:t>Palmata</a:t>
            </a:r>
            <a:r>
              <a:rPr kumimoji="1" lang="ja-JP" altLang="en-US"/>
              <a:t>は</a:t>
            </a:r>
            <a:r>
              <a:rPr kumimoji="1" lang="en-US" altLang="ja-JP" dirty="0"/>
              <a:t>1%</a:t>
            </a:r>
            <a:r>
              <a:rPr kumimoji="1" lang="ja-JP" altLang="en-US"/>
              <a:t>以下になってしまった</a:t>
            </a:r>
            <a:endParaRPr kumimoji="1" lang="en-US" altLang="ja-JP" dirty="0"/>
          </a:p>
          <a:p>
            <a:pPr marL="0" indent="0">
              <a:buFontTx/>
              <a:buNone/>
            </a:pPr>
            <a:endParaRPr kumimoji="1" lang="en-US" altLang="ja-JP" dirty="0"/>
          </a:p>
          <a:p>
            <a:pPr marL="0" indent="0">
              <a:buFontTx/>
              <a:buNone/>
            </a:pPr>
            <a:r>
              <a:rPr kumimoji="1" lang="en-US" altLang="ja-JP" dirty="0"/>
              <a:t>http://bajapanese.blog.fc2.com/?no=36</a:t>
            </a:r>
          </a:p>
          <a:p>
            <a:pPr marL="0" indent="0">
              <a:buFontTx/>
              <a:buNone/>
            </a:pPr>
            <a:r>
              <a:rPr kumimoji="1" lang="en-US" altLang="ja-JP" sz="1200" b="0" i="0" kern="1200" dirty="0">
                <a:solidFill>
                  <a:schemeClr val="tx1"/>
                </a:solidFill>
                <a:effectLst/>
                <a:latin typeface="+mn-lt"/>
                <a:ea typeface="+mn-ea"/>
                <a:cs typeface="+mn-cs"/>
              </a:rPr>
              <a:t>1600</a:t>
            </a:r>
            <a:r>
              <a:rPr kumimoji="1" lang="ja-JP" altLang="en-US" sz="1200" b="0" i="0" kern="1200">
                <a:solidFill>
                  <a:schemeClr val="tx1"/>
                </a:solidFill>
                <a:effectLst/>
                <a:latin typeface="+mn-lt"/>
                <a:ea typeface="+mn-ea"/>
                <a:cs typeface="+mn-cs"/>
              </a:rPr>
              <a:t>年ごろにオランダ人がブラジルからバルバドスにさとうきびを持ち込み、</a:t>
            </a:r>
            <a:br>
              <a:rPr lang="ja-JP" altLang="en-US"/>
            </a:br>
            <a:r>
              <a:rPr kumimoji="1" lang="ja-JP" altLang="en-US" sz="1200" b="0" i="0" kern="1200">
                <a:solidFill>
                  <a:schemeClr val="tx1"/>
                </a:solidFill>
                <a:effectLst/>
                <a:latin typeface="+mn-lt"/>
                <a:ea typeface="+mn-ea"/>
                <a:cs typeface="+mn-cs"/>
              </a:rPr>
              <a:t>それ依頼バルバドスの主要の産業になっているようです</a:t>
            </a:r>
            <a:endParaRPr kumimoji="1" lang="en-US" altLang="ja-JP" dirty="0"/>
          </a:p>
        </p:txBody>
      </p:sp>
      <p:sp>
        <p:nvSpPr>
          <p:cNvPr id="4" name="スライド番号プレースホルダー 3"/>
          <p:cNvSpPr>
            <a:spLocks noGrp="1"/>
          </p:cNvSpPr>
          <p:nvPr>
            <p:ph type="sldNum" sz="quarter" idx="5"/>
          </p:nvPr>
        </p:nvSpPr>
        <p:spPr/>
        <p:txBody>
          <a:bodyPr/>
          <a:lstStyle/>
          <a:p>
            <a:fld id="{FE051201-C158-EE4D-B444-8528B75A188B}" type="slidenum">
              <a:rPr kumimoji="1" lang="ja-JP" altLang="en-US" smtClean="0"/>
              <a:t>14</a:t>
            </a:fld>
            <a:endParaRPr kumimoji="1" lang="ja-JP" altLang="en-US"/>
          </a:p>
        </p:txBody>
      </p:sp>
    </p:spTree>
    <p:extLst>
      <p:ext uri="{BB962C8B-B14F-4D97-AF65-F5344CB8AC3E}">
        <p14:creationId xmlns:p14="http://schemas.microsoft.com/office/powerpoint/2010/main" val="1013004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Acropola</a:t>
            </a:r>
            <a:r>
              <a:rPr kumimoji="1" lang="en-US" altLang="ja-JP" dirty="0"/>
              <a:t> </a:t>
            </a:r>
            <a:r>
              <a:rPr kumimoji="1" lang="en-US" altLang="ja-JP" dirty="0" err="1"/>
              <a:t>Palmata</a:t>
            </a:r>
            <a:r>
              <a:rPr kumimoji="1" lang="ja-JP" altLang="en-US"/>
              <a:t>は</a:t>
            </a:r>
            <a:r>
              <a:rPr kumimoji="1" lang="en-US" altLang="ja-JP" dirty="0"/>
              <a:t>1%</a:t>
            </a:r>
            <a:r>
              <a:rPr kumimoji="1" lang="ja-JP" altLang="en-US"/>
              <a:t>以下になってしまった</a:t>
            </a:r>
            <a:endParaRPr kumimoji="1" lang="en-US" altLang="ja-JP" dirty="0"/>
          </a:p>
          <a:p>
            <a:pPr marL="0" indent="0">
              <a:buFontTx/>
              <a:buNone/>
            </a:pPr>
            <a:endParaRPr kumimoji="1" lang="en-US" altLang="ja-JP" dirty="0"/>
          </a:p>
          <a:p>
            <a:pPr marL="0" indent="0">
              <a:buFontTx/>
              <a:buNone/>
            </a:pPr>
            <a:r>
              <a:rPr kumimoji="1" lang="en-US" altLang="ja-JP" dirty="0"/>
              <a:t>http://bajapanese.blog.fc2.com/?no=36</a:t>
            </a:r>
          </a:p>
          <a:p>
            <a:pPr marL="0" indent="0">
              <a:buFontTx/>
              <a:buNone/>
            </a:pPr>
            <a:r>
              <a:rPr kumimoji="1" lang="en-US" altLang="ja-JP" sz="1200" b="0" i="0" kern="1200" dirty="0">
                <a:solidFill>
                  <a:schemeClr val="tx1"/>
                </a:solidFill>
                <a:effectLst/>
                <a:latin typeface="+mn-lt"/>
                <a:ea typeface="+mn-ea"/>
                <a:cs typeface="+mn-cs"/>
              </a:rPr>
              <a:t>1600</a:t>
            </a:r>
            <a:r>
              <a:rPr kumimoji="1" lang="ja-JP" altLang="en-US" sz="1200" b="0" i="0" kern="1200">
                <a:solidFill>
                  <a:schemeClr val="tx1"/>
                </a:solidFill>
                <a:effectLst/>
                <a:latin typeface="+mn-lt"/>
                <a:ea typeface="+mn-ea"/>
                <a:cs typeface="+mn-cs"/>
              </a:rPr>
              <a:t>年ごろにオランダ人がブラジルからバルバドスにさとうきびを持ち込み、</a:t>
            </a:r>
            <a:br>
              <a:rPr lang="ja-JP" altLang="en-US"/>
            </a:br>
            <a:r>
              <a:rPr kumimoji="1" lang="ja-JP" altLang="en-US" sz="1200" b="0" i="0" kern="1200">
                <a:solidFill>
                  <a:schemeClr val="tx1"/>
                </a:solidFill>
                <a:effectLst/>
                <a:latin typeface="+mn-lt"/>
                <a:ea typeface="+mn-ea"/>
                <a:cs typeface="+mn-cs"/>
              </a:rPr>
              <a:t>それ以来バルバドスの主要の産業になっているようです</a:t>
            </a:r>
            <a:endParaRPr kumimoji="1" lang="en-US" altLang="ja-JP" sz="1200" b="0" i="0" kern="1200" dirty="0">
              <a:solidFill>
                <a:schemeClr val="tx1"/>
              </a:solidFill>
              <a:effectLst/>
              <a:latin typeface="+mn-lt"/>
              <a:ea typeface="+mn-ea"/>
              <a:cs typeface="+mn-cs"/>
            </a:endParaRPr>
          </a:p>
          <a:p>
            <a:pPr marL="0" indent="0">
              <a:buFontTx/>
              <a:buNone/>
            </a:pPr>
            <a:endParaRPr kumimoji="1" lang="en-US" altLang="ja-JP" sz="1200" b="0" i="0" kern="1200" dirty="0">
              <a:solidFill>
                <a:schemeClr val="tx1"/>
              </a:solidFill>
              <a:effectLst/>
              <a:latin typeface="+mn-lt"/>
              <a:ea typeface="+mn-ea"/>
              <a:cs typeface="+mn-cs"/>
            </a:endParaRPr>
          </a:p>
          <a:p>
            <a:pPr marL="0" indent="0">
              <a:buFontTx/>
              <a:buNone/>
            </a:pPr>
            <a:r>
              <a:rPr kumimoji="1" lang="ja-JP" altLang="en-US" sz="1200" b="0" i="0" kern="1200">
                <a:solidFill>
                  <a:schemeClr val="tx1"/>
                </a:solidFill>
                <a:effectLst/>
                <a:latin typeface="+mn-lt"/>
                <a:ea typeface="+mn-ea"/>
                <a:cs typeface="+mn-cs"/>
              </a:rPr>
              <a:t>キクメイシは環境変動につよい？</a:t>
            </a:r>
            <a:endParaRPr kumimoji="1" lang="en-US" altLang="ja-JP" sz="1200" b="0" i="0" kern="1200" dirty="0">
              <a:solidFill>
                <a:schemeClr val="tx1"/>
              </a:solidFill>
              <a:effectLst/>
              <a:latin typeface="+mn-lt"/>
              <a:ea typeface="+mn-ea"/>
              <a:cs typeface="+mn-cs"/>
            </a:endParaRPr>
          </a:p>
          <a:p>
            <a:pPr marL="0" indent="0">
              <a:buFontTx/>
              <a:buNone/>
            </a:pPr>
            <a:r>
              <a:rPr kumimoji="1" lang="en-US" altLang="ja-JP" sz="1200" b="0" i="0" kern="1200" dirty="0">
                <a:solidFill>
                  <a:schemeClr val="tx1"/>
                </a:solidFill>
                <a:effectLst/>
                <a:latin typeface="+mn-lt"/>
                <a:ea typeface="+mn-ea"/>
                <a:cs typeface="+mn-cs"/>
              </a:rPr>
              <a:t> </a:t>
            </a:r>
            <a:endParaRPr kumimoji="1" lang="en-US" altLang="ja-JP" dirty="0"/>
          </a:p>
        </p:txBody>
      </p:sp>
      <p:sp>
        <p:nvSpPr>
          <p:cNvPr id="4" name="スライド番号プレースホルダー 3"/>
          <p:cNvSpPr>
            <a:spLocks noGrp="1"/>
          </p:cNvSpPr>
          <p:nvPr>
            <p:ph type="sldNum" sz="quarter" idx="5"/>
          </p:nvPr>
        </p:nvSpPr>
        <p:spPr/>
        <p:txBody>
          <a:bodyPr/>
          <a:lstStyle/>
          <a:p>
            <a:fld id="{FE051201-C158-EE4D-B444-8528B75A188B}" type="slidenum">
              <a:rPr kumimoji="1" lang="ja-JP" altLang="en-US" smtClean="0"/>
              <a:t>15</a:t>
            </a:fld>
            <a:endParaRPr kumimoji="1" lang="ja-JP" altLang="en-US"/>
          </a:p>
        </p:txBody>
      </p:sp>
    </p:spTree>
    <p:extLst>
      <p:ext uri="{BB962C8B-B14F-4D97-AF65-F5344CB8AC3E}">
        <p14:creationId xmlns:p14="http://schemas.microsoft.com/office/powerpoint/2010/main" val="247500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E051201-C158-EE4D-B444-8528B75A188B}" type="slidenum">
              <a:rPr kumimoji="1" lang="ja-JP" altLang="en-US" smtClean="0"/>
              <a:t>16</a:t>
            </a:fld>
            <a:endParaRPr kumimoji="1" lang="ja-JP" altLang="en-US"/>
          </a:p>
        </p:txBody>
      </p:sp>
    </p:spTree>
    <p:extLst>
      <p:ext uri="{BB962C8B-B14F-4D97-AF65-F5344CB8AC3E}">
        <p14:creationId xmlns:p14="http://schemas.microsoft.com/office/powerpoint/2010/main" val="3762384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 altLang="ja-JP" dirty="0"/>
              <a:t>Global maps of each driver layer (or regional maps, when not visible at global scale) used in analyses: A) pelagic, low-bycatch fishing, B) pelagic, high-bycatch fishing, C) demersal habitat-modifying fishing, D) demersal non-</a:t>
            </a:r>
            <a:r>
              <a:rPr lang="en" altLang="ja-JP" dirty="0" err="1"/>
              <a:t>habitatmodifying</a:t>
            </a:r>
            <a:r>
              <a:rPr lang="en" altLang="ja-JP" dirty="0"/>
              <a:t>, low-bycatch fishing, E) demersal non- habitat-modifying, high-bycatch fishing, F) shipping, </a:t>
            </a:r>
            <a:endParaRPr kumimoji="1" lang="ja-JP" altLang="en-US"/>
          </a:p>
        </p:txBody>
      </p:sp>
      <p:sp>
        <p:nvSpPr>
          <p:cNvPr id="4" name="スライド番号プレースホルダー 3"/>
          <p:cNvSpPr>
            <a:spLocks noGrp="1"/>
          </p:cNvSpPr>
          <p:nvPr>
            <p:ph type="sldNum" sz="quarter" idx="5"/>
          </p:nvPr>
        </p:nvSpPr>
        <p:spPr/>
        <p:txBody>
          <a:bodyPr/>
          <a:lstStyle/>
          <a:p>
            <a:fld id="{FE051201-C158-EE4D-B444-8528B75A188B}" type="slidenum">
              <a:rPr kumimoji="1" lang="ja-JP" altLang="en-US" smtClean="0"/>
              <a:t>17</a:t>
            </a:fld>
            <a:endParaRPr kumimoji="1" lang="ja-JP" altLang="en-US"/>
          </a:p>
        </p:txBody>
      </p:sp>
    </p:spTree>
    <p:extLst>
      <p:ext uri="{BB962C8B-B14F-4D97-AF65-F5344CB8AC3E}">
        <p14:creationId xmlns:p14="http://schemas.microsoft.com/office/powerpoint/2010/main" val="1852465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B33DF2-4298-9246-9295-CB7C556306F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1D36259-C4F9-D84F-BF3F-5439B426A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38720D3-4A41-3444-9D6D-1E65ECFD10A9}"/>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5" name="フッター プレースホルダー 4">
            <a:extLst>
              <a:ext uri="{FF2B5EF4-FFF2-40B4-BE49-F238E27FC236}">
                <a16:creationId xmlns:a16="http://schemas.microsoft.com/office/drawing/2014/main" id="{07D91B35-CE20-BB48-9644-9D2B50BF18B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BC79112-A3F3-234D-8652-A8A03DC22355}"/>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335792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710F9A-3A30-B74B-ACF0-3A1CBCE15F7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7A93849-CCEF-174A-AE7B-A86032F9CCF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DFA6DD-F519-384F-ADDB-66AD1F5C8903}"/>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5" name="フッター プレースホルダー 4">
            <a:extLst>
              <a:ext uri="{FF2B5EF4-FFF2-40B4-BE49-F238E27FC236}">
                <a16:creationId xmlns:a16="http://schemas.microsoft.com/office/drawing/2014/main" id="{DF73D535-FD63-DB46-AB58-17A1A620F05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5DE014-5441-8C41-86FD-0355CCA364FB}"/>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2322922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A95AA70-0AE2-6344-BD08-6F7B334DF6B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F61D524-2BC0-2E44-B51F-8BBD9373908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10FF61A-3C23-334C-B48D-D2BA73756825}"/>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5" name="フッター プレースホルダー 4">
            <a:extLst>
              <a:ext uri="{FF2B5EF4-FFF2-40B4-BE49-F238E27FC236}">
                <a16:creationId xmlns:a16="http://schemas.microsoft.com/office/drawing/2014/main" id="{DC31FF4B-1D80-A448-82A0-7B230BED5E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334AE40-DC7B-E945-B9C3-1E635C833E52}"/>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361680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C83E4F-BA8F-E34E-B3E9-3583BE6CD3C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EA0F32-F43F-4543-9DC2-6E4F5DAC6D4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6848FF-B4AE-4046-B545-681D355D990F}"/>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5" name="フッター プレースホルダー 4">
            <a:extLst>
              <a:ext uri="{FF2B5EF4-FFF2-40B4-BE49-F238E27FC236}">
                <a16:creationId xmlns:a16="http://schemas.microsoft.com/office/drawing/2014/main" id="{F7040C66-227F-E346-A14A-B42BB791E0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1967CC-B45D-0B44-A695-8958AC2A1422}"/>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1185828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F91FA0-8954-3646-B10E-4ED270EF5C9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1E120D2-F17B-044C-8BB0-733935312D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CE5F58B-4CF0-094B-ADB9-C753AF4BC8DF}"/>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5" name="フッター プレースホルダー 4">
            <a:extLst>
              <a:ext uri="{FF2B5EF4-FFF2-40B4-BE49-F238E27FC236}">
                <a16:creationId xmlns:a16="http://schemas.microsoft.com/office/drawing/2014/main" id="{A9961F4D-1FE1-714A-9A41-F354246FCC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02AD60-12C8-5F40-B46C-6A993D983A97}"/>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1388264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6A5ACF-C14E-2041-B5C4-E9B84B05C2B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CBB6B8D-D860-974C-B8BD-57D18FE28D6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0F0A2BA-9820-024F-BC7F-46AAA375200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561B331-09D3-3647-A0B7-AD4CB023CD2F}"/>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6" name="フッター プレースホルダー 5">
            <a:extLst>
              <a:ext uri="{FF2B5EF4-FFF2-40B4-BE49-F238E27FC236}">
                <a16:creationId xmlns:a16="http://schemas.microsoft.com/office/drawing/2014/main" id="{7478EE71-BCD0-214A-93CA-BC13B04F64E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A80073B-4BF7-4047-8094-A1F8D1931E4D}"/>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3210036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C06D11-2072-D744-966A-5E45EF78489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4434337-B8FB-1A4A-8E9D-32DB95F8CC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A9A10E7-083A-6941-955A-BF850803E8C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0533884-9E66-E34C-8F95-0B74425B50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3CD722E-910C-4D49-ACF3-C7F1C1DBFE9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F13F351-6FD7-514B-8A5B-2AD109D7B421}"/>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8" name="フッター プレースホルダー 7">
            <a:extLst>
              <a:ext uri="{FF2B5EF4-FFF2-40B4-BE49-F238E27FC236}">
                <a16:creationId xmlns:a16="http://schemas.microsoft.com/office/drawing/2014/main" id="{4544182F-CF2E-8E45-9850-F599289AC73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DE1F095-396F-A44E-A51B-21C90C5645A9}"/>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3821068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03EED9-AC6F-2B42-B714-0CB4F32A38F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82A6261-06E4-8E4D-99A7-C73DECDA4CA1}"/>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4" name="フッター プレースホルダー 3">
            <a:extLst>
              <a:ext uri="{FF2B5EF4-FFF2-40B4-BE49-F238E27FC236}">
                <a16:creationId xmlns:a16="http://schemas.microsoft.com/office/drawing/2014/main" id="{6B4A3570-2CAF-BB4F-96E7-DD8E6C839E79}"/>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5D35DA4-5C76-404E-80A6-FEB5DC90F2EE}"/>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3517648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DE0B159-7B22-CC41-B841-05FCBF04D33B}"/>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3" name="フッター プレースホルダー 2">
            <a:extLst>
              <a:ext uri="{FF2B5EF4-FFF2-40B4-BE49-F238E27FC236}">
                <a16:creationId xmlns:a16="http://schemas.microsoft.com/office/drawing/2014/main" id="{C81A914F-04B5-AA48-B3D5-B3DB88BBF20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B2B67C8-0DD4-BD46-A027-D8329314708C}"/>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2779926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69657D-424C-2946-96EA-5FF14E288E7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F5F0368-F2C8-3046-8EB8-3ADA9C9343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3A6FB89-6E8A-844F-AD37-0FDE2C56E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6F836EF-3121-5843-B65E-5208EC10F524}"/>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6" name="フッター プレースホルダー 5">
            <a:extLst>
              <a:ext uri="{FF2B5EF4-FFF2-40B4-BE49-F238E27FC236}">
                <a16:creationId xmlns:a16="http://schemas.microsoft.com/office/drawing/2014/main" id="{7122692F-2887-5745-8D77-618D8DE1D48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E5EBCCF-0EE4-E744-AA05-F189C7A6A8D6}"/>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207261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77D58A-32DF-9C44-97BC-82BB7D51D86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A2E7C00-88BA-0843-9DD2-D1A8ECB4C5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55385B9-1755-DA42-B20B-0DCB18FDB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A5566C8-7C3E-9148-8586-FC9AD51C011C}"/>
              </a:ext>
            </a:extLst>
          </p:cNvPr>
          <p:cNvSpPr>
            <a:spLocks noGrp="1"/>
          </p:cNvSpPr>
          <p:nvPr>
            <p:ph type="dt" sz="half" idx="10"/>
          </p:nvPr>
        </p:nvSpPr>
        <p:spPr/>
        <p:txBody>
          <a:bodyPr/>
          <a:lstStyle/>
          <a:p>
            <a:fld id="{3A39694C-DDEE-0341-8B8F-34F367C4A0B9}" type="datetimeFigureOut">
              <a:rPr kumimoji="1" lang="ja-JP" altLang="en-US" smtClean="0"/>
              <a:t>2022/7/19</a:t>
            </a:fld>
            <a:endParaRPr kumimoji="1" lang="ja-JP" altLang="en-US"/>
          </a:p>
        </p:txBody>
      </p:sp>
      <p:sp>
        <p:nvSpPr>
          <p:cNvPr id="6" name="フッター プレースホルダー 5">
            <a:extLst>
              <a:ext uri="{FF2B5EF4-FFF2-40B4-BE49-F238E27FC236}">
                <a16:creationId xmlns:a16="http://schemas.microsoft.com/office/drawing/2014/main" id="{7F3DF053-A786-C44F-9A7D-517974B3A8C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D131FAC-B841-3C49-A09C-6FAD6F1BF39A}"/>
              </a:ext>
            </a:extLst>
          </p:cNvPr>
          <p:cNvSpPr>
            <a:spLocks noGrp="1"/>
          </p:cNvSpPr>
          <p:nvPr>
            <p:ph type="sldNum" sz="quarter" idx="12"/>
          </p:nvPr>
        </p:nvSpPr>
        <p:spPr/>
        <p:txBody>
          <a:body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2222524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8D683EF-64C6-FA48-AA8E-4733C199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70C29F4-A70A-494D-8CAD-8FC5173CF1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C39FB8-4B98-834F-BD0A-6AF444B429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39694C-DDEE-0341-8B8F-34F367C4A0B9}" type="datetimeFigureOut">
              <a:rPr kumimoji="1" lang="ja-JP" altLang="en-US" smtClean="0"/>
              <a:t>2022/7/19</a:t>
            </a:fld>
            <a:endParaRPr kumimoji="1" lang="ja-JP" altLang="en-US"/>
          </a:p>
        </p:txBody>
      </p:sp>
      <p:sp>
        <p:nvSpPr>
          <p:cNvPr id="5" name="フッター プレースホルダー 4">
            <a:extLst>
              <a:ext uri="{FF2B5EF4-FFF2-40B4-BE49-F238E27FC236}">
                <a16:creationId xmlns:a16="http://schemas.microsoft.com/office/drawing/2014/main" id="{B00AB890-6843-FB47-A7F4-EC391E214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F7ED33B-F66A-C84B-ACC1-0E0DC3753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43230-E4F8-8246-8A26-630339EE2E4C}" type="slidenum">
              <a:rPr kumimoji="1" lang="ja-JP" altLang="en-US" smtClean="0"/>
              <a:t>‹#›</a:t>
            </a:fld>
            <a:endParaRPr kumimoji="1" lang="ja-JP" altLang="en-US"/>
          </a:p>
        </p:txBody>
      </p:sp>
    </p:spTree>
    <p:extLst>
      <p:ext uri="{BB962C8B-B14F-4D97-AF65-F5344CB8AC3E}">
        <p14:creationId xmlns:p14="http://schemas.microsoft.com/office/powerpoint/2010/main" val="1493600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4.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3C92F6-F468-EC43-B8DA-E39A60A3343B}"/>
              </a:ext>
            </a:extLst>
          </p:cNvPr>
          <p:cNvSpPr>
            <a:spLocks noGrp="1"/>
          </p:cNvSpPr>
          <p:nvPr>
            <p:ph type="ctrTitle"/>
          </p:nvPr>
        </p:nvSpPr>
        <p:spPr/>
        <p:txBody>
          <a:bodyPr>
            <a:noAutofit/>
          </a:bodyPr>
          <a:lstStyle/>
          <a:p>
            <a:r>
              <a:rPr lang="en" altLang="ja-JP" sz="3200" dirty="0">
                <a:latin typeface="Meiryo" panose="020B0604030504040204" pitchFamily="34" charset="-128"/>
                <a:ea typeface="Meiryo" panose="020B0604030504040204" pitchFamily="34" charset="-128"/>
              </a:rPr>
              <a:t>HISTORICAL ECOLOGY OF CORAL REEFS </a:t>
            </a:r>
            <a:br>
              <a:rPr lang="en" altLang="ja-JP" sz="2800" dirty="0">
                <a:latin typeface="Meiryo" panose="020B0604030504040204" pitchFamily="34" charset="-128"/>
                <a:ea typeface="Meiryo" panose="020B0604030504040204" pitchFamily="34" charset="-128"/>
              </a:rPr>
            </a:br>
            <a:r>
              <a:rPr lang="en" altLang="ja-JP" sz="2800" dirty="0">
                <a:latin typeface="Meiryo" panose="020B0604030504040204" pitchFamily="34" charset="-128"/>
                <a:ea typeface="Meiryo" panose="020B0604030504040204" pitchFamily="34" charset="-128"/>
              </a:rPr>
              <a:t>in Encyclopedia of Modern Coral Reefs pp. 554</a:t>
            </a:r>
            <a:br>
              <a:rPr lang="en" altLang="ja-JP" sz="2800" dirty="0">
                <a:latin typeface="Meiryo" panose="020B0604030504040204" pitchFamily="34" charset="-128"/>
                <a:ea typeface="Meiryo" panose="020B0604030504040204" pitchFamily="34" charset="-128"/>
              </a:rPr>
            </a:br>
            <a:r>
              <a:rPr lang="en" altLang="ja-JP" sz="2800" dirty="0">
                <a:latin typeface="Meiryo" panose="020B0604030504040204" pitchFamily="34" charset="-128"/>
                <a:ea typeface="Meiryo" panose="020B0604030504040204" pitchFamily="34" charset="-128"/>
              </a:rPr>
              <a:t>John M. Pandolf</a:t>
            </a:r>
            <a:br>
              <a:rPr lang="en" altLang="ja-JP" sz="2800" dirty="0">
                <a:latin typeface="Meiryo" panose="020B0604030504040204" pitchFamily="34" charset="-128"/>
                <a:ea typeface="Meiryo" panose="020B0604030504040204" pitchFamily="34" charset="-128"/>
              </a:rPr>
            </a:br>
            <a:endParaRPr kumimoji="1" lang="ja-JP" altLang="en-US" sz="2800">
              <a:latin typeface="Meiryo" panose="020B0604030504040204" pitchFamily="34" charset="-128"/>
              <a:ea typeface="Meiryo" panose="020B0604030504040204" pitchFamily="34" charset="-128"/>
            </a:endParaRPr>
          </a:p>
        </p:txBody>
      </p:sp>
      <p:sp>
        <p:nvSpPr>
          <p:cNvPr id="3" name="字幕 2">
            <a:extLst>
              <a:ext uri="{FF2B5EF4-FFF2-40B4-BE49-F238E27FC236}">
                <a16:creationId xmlns:a16="http://schemas.microsoft.com/office/drawing/2014/main" id="{B7CA4F54-0D8F-624C-8DFA-90B2D52B70DD}"/>
              </a:ext>
            </a:extLst>
          </p:cNvPr>
          <p:cNvSpPr>
            <a:spLocks noGrp="1"/>
          </p:cNvSpPr>
          <p:nvPr>
            <p:ph type="subTitle" idx="1"/>
          </p:nvPr>
        </p:nvSpPr>
        <p:spPr/>
        <p:txBody>
          <a:bodyPr>
            <a:normAutofit/>
          </a:bodyPr>
          <a:lstStyle/>
          <a:p>
            <a:r>
              <a:rPr kumimoji="1" lang="en-US" altLang="ja-JP" sz="2000" dirty="0">
                <a:latin typeface="Meiryo" panose="020B0604030504040204" pitchFamily="34" charset="-128"/>
                <a:ea typeface="Meiryo" panose="020B0604030504040204" pitchFamily="34" charset="-128"/>
              </a:rPr>
              <a:t>Slides: S. </a:t>
            </a:r>
            <a:r>
              <a:rPr kumimoji="1" lang="en-US" altLang="ja-JP" sz="2000" dirty="0" err="1">
                <a:latin typeface="Meiryo" panose="020B0604030504040204" pitchFamily="34" charset="-128"/>
                <a:ea typeface="Meiryo" panose="020B0604030504040204" pitchFamily="34" charset="-128"/>
              </a:rPr>
              <a:t>Ikari</a:t>
            </a:r>
            <a:endParaRPr kumimoji="1" lang="en-US" altLang="ja-JP" sz="2000" dirty="0">
              <a:latin typeface="Meiryo" panose="020B0604030504040204" pitchFamily="34" charset="-128"/>
              <a:ea typeface="Meiryo" panose="020B0604030504040204" pitchFamily="34" charset="-128"/>
            </a:endParaRPr>
          </a:p>
          <a:p>
            <a:r>
              <a:rPr lang="en-US" altLang="ja-JP" sz="2000" dirty="0">
                <a:latin typeface="Meiryo" panose="020B0604030504040204" pitchFamily="34" charset="-128"/>
                <a:ea typeface="Meiryo" panose="020B0604030504040204" pitchFamily="34" charset="-128"/>
              </a:rPr>
              <a:t>2022/07/19</a:t>
            </a:r>
            <a:endParaRPr kumimoji="1" lang="ja-JP" altLang="en-US" sz="20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0779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3FEB58-7EB0-BA42-8F6F-5DEBC1CBFD9E}"/>
              </a:ext>
            </a:extLst>
          </p:cNvPr>
          <p:cNvSpPr txBox="1"/>
          <p:nvPr/>
        </p:nvSpPr>
        <p:spPr>
          <a:xfrm>
            <a:off x="445907" y="329282"/>
            <a:ext cx="11746091" cy="461665"/>
          </a:xfrm>
          <a:prstGeom prst="rect">
            <a:avLst/>
          </a:prstGeom>
          <a:noFill/>
        </p:spPr>
        <p:txBody>
          <a:bodyPr wrap="square" rtlCol="0">
            <a:spAutoFit/>
          </a:bodyPr>
          <a:lstStyle/>
          <a:p>
            <a:r>
              <a:rPr lang="en" altLang="ja-JP" sz="2400" b="1" dirty="0">
                <a:latin typeface="Meiryo" panose="020B0604030504040204" pitchFamily="34" charset="-128"/>
                <a:ea typeface="Meiryo" panose="020B0604030504040204" pitchFamily="34" charset="-128"/>
              </a:rPr>
              <a:t>The global decline of coral reefs since the arrival of humans</a:t>
            </a:r>
            <a:endParaRPr lang="en" altLang="ja-JP" sz="1600" b="1" dirty="0">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21EBDE2C-DD90-8341-8025-0A25AE89AC62}"/>
              </a:ext>
            </a:extLst>
          </p:cNvPr>
          <p:cNvSpPr/>
          <p:nvPr/>
        </p:nvSpPr>
        <p:spPr>
          <a:xfrm>
            <a:off x="4483100" y="643764"/>
            <a:ext cx="7262993" cy="415498"/>
          </a:xfrm>
          <a:prstGeom prst="rect">
            <a:avLst/>
          </a:prstGeom>
        </p:spPr>
        <p:txBody>
          <a:bodyPr wrap="square">
            <a:spAutoFit/>
          </a:bodyPr>
          <a:lstStyle/>
          <a:p>
            <a:r>
              <a:rPr lang="en" altLang="ja-JP" sz="1050" dirty="0" err="1">
                <a:solidFill>
                  <a:schemeClr val="bg1">
                    <a:lumMod val="50000"/>
                  </a:schemeClr>
                </a:solidFill>
                <a:latin typeface="Meiryo UI" panose="020B0604030504040204" pitchFamily="34" charset="-128"/>
                <a:ea typeface="Meiryo UI" panose="020B0604030504040204" pitchFamily="34" charset="-128"/>
              </a:rPr>
              <a:t>Pandolfi</a:t>
            </a:r>
            <a:r>
              <a:rPr lang="en" altLang="ja-JP" sz="1050" dirty="0">
                <a:solidFill>
                  <a:schemeClr val="bg1">
                    <a:lumMod val="50000"/>
                  </a:schemeClr>
                </a:solidFill>
                <a:latin typeface="Meiryo UI" panose="020B0604030504040204" pitchFamily="34" charset="-128"/>
                <a:ea typeface="Meiryo UI" panose="020B0604030504040204" pitchFamily="34" charset="-128"/>
              </a:rPr>
              <a:t>, J. M., Bradbury, R. H., Sala, E., Hughes, T. P., Bjorndal, K. A., Cooke, R. G., ... &amp; Jackson, J. B. (2003). Global trajectories of the long-term decline of coral reef ecosystems. Science, 301(5635), 955-958.</a:t>
            </a:r>
            <a:endParaRPr lang="ja-JP" altLang="en-US" sz="1050">
              <a:solidFill>
                <a:schemeClr val="bg1">
                  <a:lumMod val="50000"/>
                </a:schemeClr>
              </a:solidFill>
              <a:latin typeface="Meiryo UI" panose="020B0604030504040204" pitchFamily="34" charset="-128"/>
              <a:ea typeface="Meiryo UI" panose="020B0604030504040204" pitchFamily="34" charset="-128"/>
            </a:endParaRPr>
          </a:p>
        </p:txBody>
      </p:sp>
      <p:pic>
        <p:nvPicPr>
          <p:cNvPr id="7" name="図 6" descr="図形, 多角形&#10;&#10;自動的に生成された説明">
            <a:extLst>
              <a:ext uri="{FF2B5EF4-FFF2-40B4-BE49-F238E27FC236}">
                <a16:creationId xmlns:a16="http://schemas.microsoft.com/office/drawing/2014/main" id="{B1CFBD2C-2BC6-FD4B-B643-AE82D4F5DB01}"/>
              </a:ext>
            </a:extLst>
          </p:cNvPr>
          <p:cNvPicPr>
            <a:picLocks noChangeAspect="1"/>
          </p:cNvPicPr>
          <p:nvPr/>
        </p:nvPicPr>
        <p:blipFill>
          <a:blip r:embed="rId3"/>
          <a:stretch>
            <a:fillRect/>
          </a:stretch>
        </p:blipFill>
        <p:spPr>
          <a:xfrm>
            <a:off x="855486" y="2774126"/>
            <a:ext cx="3132314" cy="4053119"/>
          </a:xfrm>
          <a:prstGeom prst="rect">
            <a:avLst/>
          </a:prstGeom>
        </p:spPr>
      </p:pic>
      <p:sp>
        <p:nvSpPr>
          <p:cNvPr id="9" name="正方形/長方形 8">
            <a:extLst>
              <a:ext uri="{FF2B5EF4-FFF2-40B4-BE49-F238E27FC236}">
                <a16:creationId xmlns:a16="http://schemas.microsoft.com/office/drawing/2014/main" id="{10F3C927-2B83-7B47-8FDD-04F520B548C3}"/>
              </a:ext>
            </a:extLst>
          </p:cNvPr>
          <p:cNvSpPr/>
          <p:nvPr/>
        </p:nvSpPr>
        <p:spPr>
          <a:xfrm>
            <a:off x="445907" y="927467"/>
            <a:ext cx="4498264" cy="1846659"/>
          </a:xfrm>
          <a:prstGeom prst="rect">
            <a:avLst/>
          </a:prstGeom>
        </p:spPr>
        <p:txBody>
          <a:bodyPr wrap="square">
            <a:spAutoFit/>
          </a:bodyPr>
          <a:lstStyle/>
          <a:p>
            <a:r>
              <a:rPr lang="en" altLang="ja-JP" sz="1600" dirty="0">
                <a:latin typeface="Meiryo UI" panose="020B0604030504040204" pitchFamily="34" charset="-128"/>
                <a:ea typeface="Meiryo UI" panose="020B0604030504040204" pitchFamily="34" charset="-128"/>
              </a:rPr>
              <a:t>P, prehuman</a:t>
            </a:r>
          </a:p>
          <a:p>
            <a:r>
              <a:rPr lang="en" altLang="ja-JP" sz="1600" dirty="0">
                <a:latin typeface="Meiryo UI" panose="020B0604030504040204" pitchFamily="34" charset="-128"/>
                <a:ea typeface="Meiryo UI" panose="020B0604030504040204" pitchFamily="34" charset="-128"/>
              </a:rPr>
              <a:t>H, hunter-gatherer</a:t>
            </a:r>
          </a:p>
          <a:p>
            <a:r>
              <a:rPr lang="en" altLang="ja-JP" sz="1600" dirty="0">
                <a:latin typeface="Meiryo UI" panose="020B0604030504040204" pitchFamily="34" charset="-128"/>
                <a:ea typeface="Meiryo UI" panose="020B0604030504040204" pitchFamily="34" charset="-128"/>
              </a:rPr>
              <a:t>A, agricultural</a:t>
            </a:r>
          </a:p>
          <a:p>
            <a:r>
              <a:rPr lang="en" altLang="ja-JP" sz="1600" dirty="0">
                <a:latin typeface="Meiryo UI" panose="020B0604030504040204" pitchFamily="34" charset="-128"/>
                <a:ea typeface="Meiryo UI" panose="020B0604030504040204" pitchFamily="34" charset="-128"/>
              </a:rPr>
              <a:t>CO, colonial occupation</a:t>
            </a:r>
          </a:p>
          <a:p>
            <a:r>
              <a:rPr lang="en" altLang="ja-JP" sz="1600" dirty="0">
                <a:latin typeface="Meiryo UI" panose="020B0604030504040204" pitchFamily="34" charset="-128"/>
                <a:ea typeface="Meiryo UI" panose="020B0604030504040204" pitchFamily="34" charset="-128"/>
              </a:rPr>
              <a:t>CD, colonial development</a:t>
            </a:r>
          </a:p>
          <a:p>
            <a:r>
              <a:rPr lang="en" altLang="ja-JP" sz="1600" dirty="0">
                <a:latin typeface="Meiryo UI" panose="020B0604030504040204" pitchFamily="34" charset="-128"/>
                <a:ea typeface="Meiryo UI" panose="020B0604030504040204" pitchFamily="34" charset="-128"/>
              </a:rPr>
              <a:t>M1, early modern (distance no object)</a:t>
            </a:r>
          </a:p>
          <a:p>
            <a:r>
              <a:rPr lang="en" altLang="ja-JP" sz="1600" dirty="0">
                <a:latin typeface="Meiryo UI" panose="020B0604030504040204" pitchFamily="34" charset="-128"/>
                <a:ea typeface="Meiryo UI" panose="020B0604030504040204" pitchFamily="34" charset="-128"/>
              </a:rPr>
              <a:t>M2, late modern to present (globalization)</a:t>
            </a:r>
            <a:endParaRPr lang="ja-JP" altLang="en-US" sz="16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32246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3FEB58-7EB0-BA42-8F6F-5DEBC1CBFD9E}"/>
              </a:ext>
            </a:extLst>
          </p:cNvPr>
          <p:cNvSpPr txBox="1"/>
          <p:nvPr/>
        </p:nvSpPr>
        <p:spPr>
          <a:xfrm>
            <a:off x="445907" y="329282"/>
            <a:ext cx="11746091" cy="461665"/>
          </a:xfrm>
          <a:prstGeom prst="rect">
            <a:avLst/>
          </a:prstGeom>
          <a:noFill/>
        </p:spPr>
        <p:txBody>
          <a:bodyPr wrap="square" rtlCol="0">
            <a:spAutoFit/>
          </a:bodyPr>
          <a:lstStyle/>
          <a:p>
            <a:r>
              <a:rPr lang="en" altLang="ja-JP" sz="2400" b="1" dirty="0">
                <a:latin typeface="Meiryo" panose="020B0604030504040204" pitchFamily="34" charset="-128"/>
                <a:ea typeface="Meiryo" panose="020B0604030504040204" pitchFamily="34" charset="-128"/>
              </a:rPr>
              <a:t>The global decline of coral reefs since the arrival of humans</a:t>
            </a:r>
            <a:endParaRPr lang="en" altLang="ja-JP" sz="1600" b="1" dirty="0">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21EBDE2C-DD90-8341-8025-0A25AE89AC62}"/>
              </a:ext>
            </a:extLst>
          </p:cNvPr>
          <p:cNvSpPr/>
          <p:nvPr/>
        </p:nvSpPr>
        <p:spPr>
          <a:xfrm>
            <a:off x="4483100" y="643764"/>
            <a:ext cx="7262993" cy="415498"/>
          </a:xfrm>
          <a:prstGeom prst="rect">
            <a:avLst/>
          </a:prstGeom>
        </p:spPr>
        <p:txBody>
          <a:bodyPr wrap="square">
            <a:spAutoFit/>
          </a:bodyPr>
          <a:lstStyle/>
          <a:p>
            <a:r>
              <a:rPr lang="en" altLang="ja-JP" sz="1050" dirty="0" err="1">
                <a:solidFill>
                  <a:schemeClr val="bg1">
                    <a:lumMod val="50000"/>
                  </a:schemeClr>
                </a:solidFill>
                <a:latin typeface="Meiryo UI" panose="020B0604030504040204" pitchFamily="34" charset="-128"/>
                <a:ea typeface="Meiryo UI" panose="020B0604030504040204" pitchFamily="34" charset="-128"/>
              </a:rPr>
              <a:t>Pandolfi</a:t>
            </a:r>
            <a:r>
              <a:rPr lang="en" altLang="ja-JP" sz="1050" dirty="0">
                <a:solidFill>
                  <a:schemeClr val="bg1">
                    <a:lumMod val="50000"/>
                  </a:schemeClr>
                </a:solidFill>
                <a:latin typeface="Meiryo UI" panose="020B0604030504040204" pitchFamily="34" charset="-128"/>
                <a:ea typeface="Meiryo UI" panose="020B0604030504040204" pitchFamily="34" charset="-128"/>
              </a:rPr>
              <a:t>, J. M., Bradbury, R. H., Sala, E., Hughes, T. P., Bjorndal, K. A., Cooke, R. G., ... &amp; Jackson, J. B. (2003). Global trajectories of the long-term decline of coral reef ecosystems. Science, 301(5635), 955-958.</a:t>
            </a:r>
            <a:endParaRPr lang="ja-JP" altLang="en-US" sz="1050">
              <a:solidFill>
                <a:schemeClr val="bg1">
                  <a:lumMod val="50000"/>
                </a:schemeClr>
              </a:solidFill>
              <a:latin typeface="Meiryo UI" panose="020B0604030504040204" pitchFamily="34" charset="-128"/>
              <a:ea typeface="Meiryo UI" panose="020B0604030504040204" pitchFamily="34" charset="-128"/>
            </a:endParaRPr>
          </a:p>
        </p:txBody>
      </p:sp>
      <p:pic>
        <p:nvPicPr>
          <p:cNvPr id="7" name="図 6" descr="図形, 多角形&#10;&#10;自動的に生成された説明">
            <a:extLst>
              <a:ext uri="{FF2B5EF4-FFF2-40B4-BE49-F238E27FC236}">
                <a16:creationId xmlns:a16="http://schemas.microsoft.com/office/drawing/2014/main" id="{B1CFBD2C-2BC6-FD4B-B643-AE82D4F5DB01}"/>
              </a:ext>
            </a:extLst>
          </p:cNvPr>
          <p:cNvPicPr>
            <a:picLocks noChangeAspect="1"/>
          </p:cNvPicPr>
          <p:nvPr/>
        </p:nvPicPr>
        <p:blipFill>
          <a:blip r:embed="rId2"/>
          <a:stretch>
            <a:fillRect/>
          </a:stretch>
        </p:blipFill>
        <p:spPr>
          <a:xfrm>
            <a:off x="855486" y="2774126"/>
            <a:ext cx="3132314" cy="4053119"/>
          </a:xfrm>
          <a:prstGeom prst="rect">
            <a:avLst/>
          </a:prstGeom>
        </p:spPr>
      </p:pic>
      <p:sp>
        <p:nvSpPr>
          <p:cNvPr id="9" name="正方形/長方形 8">
            <a:extLst>
              <a:ext uri="{FF2B5EF4-FFF2-40B4-BE49-F238E27FC236}">
                <a16:creationId xmlns:a16="http://schemas.microsoft.com/office/drawing/2014/main" id="{10F3C927-2B83-7B47-8FDD-04F520B548C3}"/>
              </a:ext>
            </a:extLst>
          </p:cNvPr>
          <p:cNvSpPr/>
          <p:nvPr/>
        </p:nvSpPr>
        <p:spPr>
          <a:xfrm>
            <a:off x="445907" y="927467"/>
            <a:ext cx="4498264" cy="1846659"/>
          </a:xfrm>
          <a:prstGeom prst="rect">
            <a:avLst/>
          </a:prstGeom>
        </p:spPr>
        <p:txBody>
          <a:bodyPr wrap="square">
            <a:spAutoFit/>
          </a:bodyPr>
          <a:lstStyle/>
          <a:p>
            <a:r>
              <a:rPr lang="en" altLang="ja-JP" sz="1600" dirty="0">
                <a:latin typeface="Meiryo UI" panose="020B0604030504040204" pitchFamily="34" charset="-128"/>
                <a:ea typeface="Meiryo UI" panose="020B0604030504040204" pitchFamily="34" charset="-128"/>
              </a:rPr>
              <a:t>P, prehuman</a:t>
            </a:r>
          </a:p>
          <a:p>
            <a:r>
              <a:rPr lang="en" altLang="ja-JP" sz="1600" dirty="0">
                <a:latin typeface="Meiryo UI" panose="020B0604030504040204" pitchFamily="34" charset="-128"/>
                <a:ea typeface="Meiryo UI" panose="020B0604030504040204" pitchFamily="34" charset="-128"/>
              </a:rPr>
              <a:t>H, hunter-gatherer</a:t>
            </a:r>
          </a:p>
          <a:p>
            <a:r>
              <a:rPr lang="en" altLang="ja-JP" sz="1600" dirty="0">
                <a:latin typeface="Meiryo UI" panose="020B0604030504040204" pitchFamily="34" charset="-128"/>
                <a:ea typeface="Meiryo UI" panose="020B0604030504040204" pitchFamily="34" charset="-128"/>
              </a:rPr>
              <a:t>A, agricultural</a:t>
            </a:r>
          </a:p>
          <a:p>
            <a:r>
              <a:rPr lang="en" altLang="ja-JP" sz="1600" dirty="0">
                <a:latin typeface="Meiryo UI" panose="020B0604030504040204" pitchFamily="34" charset="-128"/>
                <a:ea typeface="Meiryo UI" panose="020B0604030504040204" pitchFamily="34" charset="-128"/>
              </a:rPr>
              <a:t>CO, colonial occupation</a:t>
            </a:r>
          </a:p>
          <a:p>
            <a:r>
              <a:rPr lang="en" altLang="ja-JP" sz="1600" dirty="0">
                <a:latin typeface="Meiryo UI" panose="020B0604030504040204" pitchFamily="34" charset="-128"/>
                <a:ea typeface="Meiryo UI" panose="020B0604030504040204" pitchFamily="34" charset="-128"/>
              </a:rPr>
              <a:t>CD, colonial development</a:t>
            </a:r>
          </a:p>
          <a:p>
            <a:r>
              <a:rPr lang="en" altLang="ja-JP" sz="1600" dirty="0">
                <a:latin typeface="Meiryo UI" panose="020B0604030504040204" pitchFamily="34" charset="-128"/>
                <a:ea typeface="Meiryo UI" panose="020B0604030504040204" pitchFamily="34" charset="-128"/>
              </a:rPr>
              <a:t>M1, early modern (distance no object)</a:t>
            </a:r>
          </a:p>
          <a:p>
            <a:r>
              <a:rPr lang="en" altLang="ja-JP" sz="1600" dirty="0">
                <a:latin typeface="Meiryo UI" panose="020B0604030504040204" pitchFamily="34" charset="-128"/>
                <a:ea typeface="Meiryo UI" panose="020B0604030504040204" pitchFamily="34" charset="-128"/>
              </a:rPr>
              <a:t>M2, late modern to present (globalization)</a:t>
            </a:r>
            <a:endParaRPr lang="ja-JP" altLang="en-US" sz="1600">
              <a:latin typeface="Meiryo UI" panose="020B0604030504040204" pitchFamily="34" charset="-128"/>
              <a:ea typeface="Meiryo UI" panose="020B0604030504040204" pitchFamily="34" charset="-128"/>
            </a:endParaRPr>
          </a:p>
        </p:txBody>
      </p:sp>
      <p:pic>
        <p:nvPicPr>
          <p:cNvPr id="11" name="図 10" descr="テーブル&#10;&#10;自動的に生成された説明">
            <a:extLst>
              <a:ext uri="{FF2B5EF4-FFF2-40B4-BE49-F238E27FC236}">
                <a16:creationId xmlns:a16="http://schemas.microsoft.com/office/drawing/2014/main" id="{B7E09CA9-77C7-7C4E-92C8-F6AF99A91AC3}"/>
              </a:ext>
            </a:extLst>
          </p:cNvPr>
          <p:cNvPicPr>
            <a:picLocks noChangeAspect="1"/>
          </p:cNvPicPr>
          <p:nvPr/>
        </p:nvPicPr>
        <p:blipFill>
          <a:blip r:embed="rId3"/>
          <a:stretch>
            <a:fillRect/>
          </a:stretch>
        </p:blipFill>
        <p:spPr>
          <a:xfrm>
            <a:off x="5413500" y="1338118"/>
            <a:ext cx="4102100" cy="3064581"/>
          </a:xfrm>
          <a:prstGeom prst="rect">
            <a:avLst/>
          </a:prstGeom>
        </p:spPr>
      </p:pic>
      <p:pic>
        <p:nvPicPr>
          <p:cNvPr id="21" name="図 20" descr="テキスト&#10;&#10;自動的に生成された説明">
            <a:extLst>
              <a:ext uri="{FF2B5EF4-FFF2-40B4-BE49-F238E27FC236}">
                <a16:creationId xmlns:a16="http://schemas.microsoft.com/office/drawing/2014/main" id="{EBD50689-31B9-074C-A42E-F7A93D0C450D}"/>
              </a:ext>
            </a:extLst>
          </p:cNvPr>
          <p:cNvPicPr>
            <a:picLocks noChangeAspect="1"/>
          </p:cNvPicPr>
          <p:nvPr/>
        </p:nvPicPr>
        <p:blipFill rotWithShape="1">
          <a:blip r:embed="rId4"/>
          <a:srcRect b="48625"/>
          <a:stretch/>
        </p:blipFill>
        <p:spPr>
          <a:xfrm>
            <a:off x="4879649" y="3869813"/>
            <a:ext cx="1878577" cy="2636512"/>
          </a:xfrm>
          <a:prstGeom prst="rect">
            <a:avLst/>
          </a:prstGeom>
        </p:spPr>
      </p:pic>
      <p:pic>
        <p:nvPicPr>
          <p:cNvPr id="23" name="図 22">
            <a:extLst>
              <a:ext uri="{FF2B5EF4-FFF2-40B4-BE49-F238E27FC236}">
                <a16:creationId xmlns:a16="http://schemas.microsoft.com/office/drawing/2014/main" id="{112D5423-7491-3B47-B385-B7CB504B25D0}"/>
              </a:ext>
            </a:extLst>
          </p:cNvPr>
          <p:cNvPicPr>
            <a:picLocks noChangeAspect="1"/>
          </p:cNvPicPr>
          <p:nvPr/>
        </p:nvPicPr>
        <p:blipFill>
          <a:blip r:embed="rId5">
            <a:duotone>
              <a:prstClr val="black"/>
              <a:schemeClr val="accent6">
                <a:tint val="45000"/>
                <a:satMod val="400000"/>
              </a:schemeClr>
            </a:duotone>
          </a:blip>
          <a:stretch>
            <a:fillRect/>
          </a:stretch>
        </p:blipFill>
        <p:spPr>
          <a:xfrm>
            <a:off x="9672517" y="1373744"/>
            <a:ext cx="2272590" cy="1143382"/>
          </a:xfrm>
          <a:prstGeom prst="rect">
            <a:avLst/>
          </a:prstGeom>
        </p:spPr>
      </p:pic>
    </p:spTree>
    <p:extLst>
      <p:ext uri="{BB962C8B-B14F-4D97-AF65-F5344CB8AC3E}">
        <p14:creationId xmlns:p14="http://schemas.microsoft.com/office/powerpoint/2010/main" val="3822797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3FEB58-7EB0-BA42-8F6F-5DEBC1CBFD9E}"/>
              </a:ext>
            </a:extLst>
          </p:cNvPr>
          <p:cNvSpPr txBox="1"/>
          <p:nvPr/>
        </p:nvSpPr>
        <p:spPr>
          <a:xfrm>
            <a:off x="445907" y="329282"/>
            <a:ext cx="11746091" cy="461665"/>
          </a:xfrm>
          <a:prstGeom prst="rect">
            <a:avLst/>
          </a:prstGeom>
          <a:noFill/>
        </p:spPr>
        <p:txBody>
          <a:bodyPr wrap="square" rtlCol="0">
            <a:spAutoFit/>
          </a:bodyPr>
          <a:lstStyle/>
          <a:p>
            <a:r>
              <a:rPr lang="en" altLang="ja-JP" sz="2400" b="1" dirty="0">
                <a:latin typeface="Meiryo" panose="020B0604030504040204" pitchFamily="34" charset="-128"/>
                <a:ea typeface="Meiryo" panose="020B0604030504040204" pitchFamily="34" charset="-128"/>
              </a:rPr>
              <a:t>The global decline of coral reefs since the arrival of humans</a:t>
            </a:r>
            <a:endParaRPr lang="en" altLang="ja-JP" sz="1600" b="1" dirty="0">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21EBDE2C-DD90-8341-8025-0A25AE89AC62}"/>
              </a:ext>
            </a:extLst>
          </p:cNvPr>
          <p:cNvSpPr/>
          <p:nvPr/>
        </p:nvSpPr>
        <p:spPr>
          <a:xfrm>
            <a:off x="4483100" y="643764"/>
            <a:ext cx="7262993" cy="415498"/>
          </a:xfrm>
          <a:prstGeom prst="rect">
            <a:avLst/>
          </a:prstGeom>
        </p:spPr>
        <p:txBody>
          <a:bodyPr wrap="square">
            <a:spAutoFit/>
          </a:bodyPr>
          <a:lstStyle/>
          <a:p>
            <a:r>
              <a:rPr lang="en" altLang="ja-JP" sz="1050" dirty="0" err="1">
                <a:solidFill>
                  <a:schemeClr val="bg1">
                    <a:lumMod val="50000"/>
                  </a:schemeClr>
                </a:solidFill>
                <a:latin typeface="Meiryo UI" panose="020B0604030504040204" pitchFamily="34" charset="-128"/>
                <a:ea typeface="Meiryo UI" panose="020B0604030504040204" pitchFamily="34" charset="-128"/>
              </a:rPr>
              <a:t>Pandolfi</a:t>
            </a:r>
            <a:r>
              <a:rPr lang="en" altLang="ja-JP" sz="1050" dirty="0">
                <a:solidFill>
                  <a:schemeClr val="bg1">
                    <a:lumMod val="50000"/>
                  </a:schemeClr>
                </a:solidFill>
                <a:latin typeface="Meiryo UI" panose="020B0604030504040204" pitchFamily="34" charset="-128"/>
                <a:ea typeface="Meiryo UI" panose="020B0604030504040204" pitchFamily="34" charset="-128"/>
              </a:rPr>
              <a:t>, J. M., Bradbury, R. H., Sala, E., Hughes, T. P., Bjorndal, K. A., Cooke, R. G., ... &amp; Jackson, J. B. (2003). Global trajectories of the long-term decline of coral reef ecosystems. Science, 301(5635), 955-958.</a:t>
            </a:r>
            <a:endParaRPr lang="ja-JP" altLang="en-US" sz="1050">
              <a:solidFill>
                <a:schemeClr val="bg1">
                  <a:lumMod val="50000"/>
                </a:schemeClr>
              </a:solidFill>
              <a:latin typeface="Meiryo UI" panose="020B0604030504040204" pitchFamily="34" charset="-128"/>
              <a:ea typeface="Meiryo UI" panose="020B0604030504040204" pitchFamily="34" charset="-128"/>
            </a:endParaRPr>
          </a:p>
        </p:txBody>
      </p:sp>
      <p:pic>
        <p:nvPicPr>
          <p:cNvPr id="7" name="図 6" descr="図形, 多角形&#10;&#10;自動的に生成された説明">
            <a:extLst>
              <a:ext uri="{FF2B5EF4-FFF2-40B4-BE49-F238E27FC236}">
                <a16:creationId xmlns:a16="http://schemas.microsoft.com/office/drawing/2014/main" id="{B1CFBD2C-2BC6-FD4B-B643-AE82D4F5DB01}"/>
              </a:ext>
            </a:extLst>
          </p:cNvPr>
          <p:cNvPicPr>
            <a:picLocks noChangeAspect="1"/>
          </p:cNvPicPr>
          <p:nvPr/>
        </p:nvPicPr>
        <p:blipFill>
          <a:blip r:embed="rId2"/>
          <a:stretch>
            <a:fillRect/>
          </a:stretch>
        </p:blipFill>
        <p:spPr>
          <a:xfrm>
            <a:off x="855486" y="2774126"/>
            <a:ext cx="3132314" cy="4053119"/>
          </a:xfrm>
          <a:prstGeom prst="rect">
            <a:avLst/>
          </a:prstGeom>
        </p:spPr>
      </p:pic>
      <p:sp>
        <p:nvSpPr>
          <p:cNvPr id="9" name="正方形/長方形 8">
            <a:extLst>
              <a:ext uri="{FF2B5EF4-FFF2-40B4-BE49-F238E27FC236}">
                <a16:creationId xmlns:a16="http://schemas.microsoft.com/office/drawing/2014/main" id="{10F3C927-2B83-7B47-8FDD-04F520B548C3}"/>
              </a:ext>
            </a:extLst>
          </p:cNvPr>
          <p:cNvSpPr/>
          <p:nvPr/>
        </p:nvSpPr>
        <p:spPr>
          <a:xfrm>
            <a:off x="445907" y="927467"/>
            <a:ext cx="4498264" cy="1846659"/>
          </a:xfrm>
          <a:prstGeom prst="rect">
            <a:avLst/>
          </a:prstGeom>
        </p:spPr>
        <p:txBody>
          <a:bodyPr wrap="square">
            <a:spAutoFit/>
          </a:bodyPr>
          <a:lstStyle/>
          <a:p>
            <a:r>
              <a:rPr lang="en" altLang="ja-JP" sz="1600" dirty="0">
                <a:latin typeface="Meiryo UI" panose="020B0604030504040204" pitchFamily="34" charset="-128"/>
                <a:ea typeface="Meiryo UI" panose="020B0604030504040204" pitchFamily="34" charset="-128"/>
              </a:rPr>
              <a:t>P, prehuman</a:t>
            </a:r>
          </a:p>
          <a:p>
            <a:r>
              <a:rPr lang="en" altLang="ja-JP" sz="1600" dirty="0">
                <a:latin typeface="Meiryo UI" panose="020B0604030504040204" pitchFamily="34" charset="-128"/>
                <a:ea typeface="Meiryo UI" panose="020B0604030504040204" pitchFamily="34" charset="-128"/>
              </a:rPr>
              <a:t>H, hunter-gatherer</a:t>
            </a:r>
          </a:p>
          <a:p>
            <a:r>
              <a:rPr lang="en" altLang="ja-JP" sz="1600" dirty="0">
                <a:latin typeface="Meiryo UI" panose="020B0604030504040204" pitchFamily="34" charset="-128"/>
                <a:ea typeface="Meiryo UI" panose="020B0604030504040204" pitchFamily="34" charset="-128"/>
              </a:rPr>
              <a:t>A, agricultural</a:t>
            </a:r>
          </a:p>
          <a:p>
            <a:r>
              <a:rPr lang="en" altLang="ja-JP" sz="1600" dirty="0">
                <a:latin typeface="Meiryo UI" panose="020B0604030504040204" pitchFamily="34" charset="-128"/>
                <a:ea typeface="Meiryo UI" panose="020B0604030504040204" pitchFamily="34" charset="-128"/>
              </a:rPr>
              <a:t>CO, colonial occupation</a:t>
            </a:r>
          </a:p>
          <a:p>
            <a:r>
              <a:rPr lang="en" altLang="ja-JP" sz="1600" dirty="0">
                <a:latin typeface="Meiryo UI" panose="020B0604030504040204" pitchFamily="34" charset="-128"/>
                <a:ea typeface="Meiryo UI" panose="020B0604030504040204" pitchFamily="34" charset="-128"/>
              </a:rPr>
              <a:t>CD, colonial development</a:t>
            </a:r>
          </a:p>
          <a:p>
            <a:r>
              <a:rPr lang="en" altLang="ja-JP" sz="1600" dirty="0">
                <a:latin typeface="Meiryo UI" panose="020B0604030504040204" pitchFamily="34" charset="-128"/>
                <a:ea typeface="Meiryo UI" panose="020B0604030504040204" pitchFamily="34" charset="-128"/>
              </a:rPr>
              <a:t>M1, early modern (distance no object)</a:t>
            </a:r>
          </a:p>
          <a:p>
            <a:r>
              <a:rPr lang="en" altLang="ja-JP" sz="1600" dirty="0">
                <a:latin typeface="Meiryo UI" panose="020B0604030504040204" pitchFamily="34" charset="-128"/>
                <a:ea typeface="Meiryo UI" panose="020B0604030504040204" pitchFamily="34" charset="-128"/>
              </a:rPr>
              <a:t>M2, late modern to present (globalization)</a:t>
            </a:r>
            <a:endParaRPr lang="ja-JP" altLang="en-US" sz="1600">
              <a:latin typeface="Meiryo UI" panose="020B0604030504040204" pitchFamily="34" charset="-128"/>
              <a:ea typeface="Meiryo UI" panose="020B0604030504040204" pitchFamily="34" charset="-128"/>
            </a:endParaRPr>
          </a:p>
        </p:txBody>
      </p:sp>
      <p:pic>
        <p:nvPicPr>
          <p:cNvPr id="11" name="図 10" descr="テーブル&#10;&#10;自動的に生成された説明">
            <a:extLst>
              <a:ext uri="{FF2B5EF4-FFF2-40B4-BE49-F238E27FC236}">
                <a16:creationId xmlns:a16="http://schemas.microsoft.com/office/drawing/2014/main" id="{B7E09CA9-77C7-7C4E-92C8-F6AF99A91AC3}"/>
              </a:ext>
            </a:extLst>
          </p:cNvPr>
          <p:cNvPicPr>
            <a:picLocks noChangeAspect="1"/>
          </p:cNvPicPr>
          <p:nvPr/>
        </p:nvPicPr>
        <p:blipFill>
          <a:blip r:embed="rId3"/>
          <a:stretch>
            <a:fillRect/>
          </a:stretch>
        </p:blipFill>
        <p:spPr>
          <a:xfrm>
            <a:off x="5413500" y="1338118"/>
            <a:ext cx="4102100" cy="3064581"/>
          </a:xfrm>
          <a:prstGeom prst="rect">
            <a:avLst/>
          </a:prstGeom>
        </p:spPr>
      </p:pic>
      <p:pic>
        <p:nvPicPr>
          <p:cNvPr id="16" name="図 15" descr="グラフ, 散布図&#10;&#10;自動的に生成された説明">
            <a:extLst>
              <a:ext uri="{FF2B5EF4-FFF2-40B4-BE49-F238E27FC236}">
                <a16:creationId xmlns:a16="http://schemas.microsoft.com/office/drawing/2014/main" id="{56A6756A-7C52-9648-8321-6E5426025DD5}"/>
              </a:ext>
            </a:extLst>
          </p:cNvPr>
          <p:cNvPicPr>
            <a:picLocks noChangeAspect="1"/>
          </p:cNvPicPr>
          <p:nvPr/>
        </p:nvPicPr>
        <p:blipFill>
          <a:blip r:embed="rId4"/>
          <a:stretch>
            <a:fillRect/>
          </a:stretch>
        </p:blipFill>
        <p:spPr>
          <a:xfrm>
            <a:off x="8055453" y="2922817"/>
            <a:ext cx="3889654" cy="3659979"/>
          </a:xfrm>
          <a:prstGeom prst="rect">
            <a:avLst/>
          </a:prstGeom>
        </p:spPr>
      </p:pic>
      <p:sp>
        <p:nvSpPr>
          <p:cNvPr id="18" name="テキスト ボックス 17">
            <a:extLst>
              <a:ext uri="{FF2B5EF4-FFF2-40B4-BE49-F238E27FC236}">
                <a16:creationId xmlns:a16="http://schemas.microsoft.com/office/drawing/2014/main" id="{89B54F6A-418E-BA47-BC8F-5562FC2D639E}"/>
              </a:ext>
            </a:extLst>
          </p:cNvPr>
          <p:cNvSpPr txBox="1"/>
          <p:nvPr/>
        </p:nvSpPr>
        <p:spPr>
          <a:xfrm>
            <a:off x="7021068" y="3790623"/>
            <a:ext cx="981963" cy="400110"/>
          </a:xfrm>
          <a:prstGeom prst="rect">
            <a:avLst/>
          </a:prstGeom>
          <a:solidFill>
            <a:schemeClr val="bg1">
              <a:lumMod val="95000"/>
            </a:schemeClr>
          </a:solidFill>
        </p:spPr>
        <p:txBody>
          <a:bodyPr wrap="square" rtlCol="0">
            <a:spAutoFit/>
          </a:bodyPr>
          <a:lstStyle/>
          <a:p>
            <a:pPr algn="ctr"/>
            <a:r>
              <a:rPr lang="en" altLang="ja-JP" sz="2000" dirty="0">
                <a:solidFill>
                  <a:schemeClr val="accent6">
                    <a:lumMod val="50000"/>
                  </a:schemeClr>
                </a:solidFill>
                <a:latin typeface="Meiryo" panose="020B0604030504040204" pitchFamily="34" charset="-128"/>
                <a:ea typeface="Meiryo" panose="020B0604030504040204" pitchFamily="34" charset="-128"/>
              </a:rPr>
              <a:t>PCA</a:t>
            </a:r>
          </a:p>
        </p:txBody>
      </p:sp>
      <p:sp>
        <p:nvSpPr>
          <p:cNvPr id="19" name="右矢印 18">
            <a:extLst>
              <a:ext uri="{FF2B5EF4-FFF2-40B4-BE49-F238E27FC236}">
                <a16:creationId xmlns:a16="http://schemas.microsoft.com/office/drawing/2014/main" id="{481E6C73-242A-BC4A-8171-C26F39ED93FE}"/>
              </a:ext>
            </a:extLst>
          </p:cNvPr>
          <p:cNvSpPr/>
          <p:nvPr/>
        </p:nvSpPr>
        <p:spPr>
          <a:xfrm rot="2205337">
            <a:off x="6979765" y="3543214"/>
            <a:ext cx="1640894" cy="49481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テキスト&#10;&#10;自動的に生成された説明">
            <a:extLst>
              <a:ext uri="{FF2B5EF4-FFF2-40B4-BE49-F238E27FC236}">
                <a16:creationId xmlns:a16="http://schemas.microsoft.com/office/drawing/2014/main" id="{EBD50689-31B9-074C-A42E-F7A93D0C450D}"/>
              </a:ext>
            </a:extLst>
          </p:cNvPr>
          <p:cNvPicPr>
            <a:picLocks noChangeAspect="1"/>
          </p:cNvPicPr>
          <p:nvPr/>
        </p:nvPicPr>
        <p:blipFill rotWithShape="1">
          <a:blip r:embed="rId5"/>
          <a:srcRect b="48625"/>
          <a:stretch/>
        </p:blipFill>
        <p:spPr>
          <a:xfrm>
            <a:off x="4879649" y="3869813"/>
            <a:ext cx="1878577" cy="2636512"/>
          </a:xfrm>
          <a:prstGeom prst="rect">
            <a:avLst/>
          </a:prstGeom>
        </p:spPr>
      </p:pic>
      <p:pic>
        <p:nvPicPr>
          <p:cNvPr id="23" name="図 22">
            <a:extLst>
              <a:ext uri="{FF2B5EF4-FFF2-40B4-BE49-F238E27FC236}">
                <a16:creationId xmlns:a16="http://schemas.microsoft.com/office/drawing/2014/main" id="{112D5423-7491-3B47-B385-B7CB504B25D0}"/>
              </a:ext>
            </a:extLst>
          </p:cNvPr>
          <p:cNvPicPr>
            <a:picLocks noChangeAspect="1"/>
          </p:cNvPicPr>
          <p:nvPr/>
        </p:nvPicPr>
        <p:blipFill>
          <a:blip r:embed="rId6">
            <a:duotone>
              <a:prstClr val="black"/>
              <a:schemeClr val="accent6">
                <a:tint val="45000"/>
                <a:satMod val="400000"/>
              </a:schemeClr>
            </a:duotone>
          </a:blip>
          <a:stretch>
            <a:fillRect/>
          </a:stretch>
        </p:blipFill>
        <p:spPr>
          <a:xfrm>
            <a:off x="9672517" y="1373744"/>
            <a:ext cx="2272590" cy="1143382"/>
          </a:xfrm>
          <a:prstGeom prst="rect">
            <a:avLst/>
          </a:prstGeom>
        </p:spPr>
      </p:pic>
    </p:spTree>
    <p:extLst>
      <p:ext uri="{BB962C8B-B14F-4D97-AF65-F5344CB8AC3E}">
        <p14:creationId xmlns:p14="http://schemas.microsoft.com/office/powerpoint/2010/main" val="3653841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8FB329B-608F-5246-8FA7-B803E6FF2A6B}"/>
              </a:ext>
            </a:extLst>
          </p:cNvPr>
          <p:cNvSpPr txBox="1"/>
          <p:nvPr/>
        </p:nvSpPr>
        <p:spPr>
          <a:xfrm>
            <a:off x="445908" y="452508"/>
            <a:ext cx="11746091"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Historical Ecology of Coral Reefs: Pleistocene to modern</a:t>
            </a:r>
            <a:endParaRPr lang="en" altLang="ja-JP" b="1" dirty="0">
              <a:latin typeface="Meiryo" panose="020B0604030504040204" pitchFamily="34" charset="-128"/>
              <a:ea typeface="Meiryo" panose="020B0604030504040204" pitchFamily="34" charset="-128"/>
            </a:endParaRPr>
          </a:p>
        </p:txBody>
      </p:sp>
      <p:pic>
        <p:nvPicPr>
          <p:cNvPr id="7" name="図 6" descr="グラフ, 散布図&#10;&#10;自動的に生成された説明">
            <a:extLst>
              <a:ext uri="{FF2B5EF4-FFF2-40B4-BE49-F238E27FC236}">
                <a16:creationId xmlns:a16="http://schemas.microsoft.com/office/drawing/2014/main" id="{56E8A371-F946-4141-89FE-EC94D4108311}"/>
              </a:ext>
            </a:extLst>
          </p:cNvPr>
          <p:cNvPicPr>
            <a:picLocks noChangeAspect="1"/>
          </p:cNvPicPr>
          <p:nvPr/>
        </p:nvPicPr>
        <p:blipFill>
          <a:blip r:embed="rId3"/>
          <a:stretch>
            <a:fillRect/>
          </a:stretch>
        </p:blipFill>
        <p:spPr>
          <a:xfrm>
            <a:off x="7091709" y="1168017"/>
            <a:ext cx="4566132" cy="3201910"/>
          </a:xfrm>
          <a:prstGeom prst="rect">
            <a:avLst/>
          </a:prstGeom>
        </p:spPr>
      </p:pic>
      <p:pic>
        <p:nvPicPr>
          <p:cNvPr id="5126" name="Picture 6" descr="Barbados for 'Republic' status - Foreign Affairs News">
            <a:extLst>
              <a:ext uri="{FF2B5EF4-FFF2-40B4-BE49-F238E27FC236}">
                <a16:creationId xmlns:a16="http://schemas.microsoft.com/office/drawing/2014/main" id="{7CBBD7F6-9A20-D847-8CEA-F9DB52FD9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05" y="1180395"/>
            <a:ext cx="3602299" cy="20037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表 11">
            <a:extLst>
              <a:ext uri="{FF2B5EF4-FFF2-40B4-BE49-F238E27FC236}">
                <a16:creationId xmlns:a16="http://schemas.microsoft.com/office/drawing/2014/main" id="{5C175907-BDDE-D548-97D9-25783E15C7C9}"/>
              </a:ext>
            </a:extLst>
          </p:cNvPr>
          <p:cNvGraphicFramePr>
            <a:graphicFrameLocks noGrp="1"/>
          </p:cNvGraphicFramePr>
          <p:nvPr>
            <p:extLst>
              <p:ext uri="{D42A27DB-BD31-4B8C-83A1-F6EECF244321}">
                <p14:modId xmlns:p14="http://schemas.microsoft.com/office/powerpoint/2010/main" val="1938989239"/>
              </p:ext>
            </p:extLst>
          </p:nvPr>
        </p:nvGraphicFramePr>
        <p:xfrm>
          <a:off x="3928944" y="1372659"/>
          <a:ext cx="3075006" cy="1544792"/>
        </p:xfrm>
        <a:graphic>
          <a:graphicData uri="http://schemas.openxmlformats.org/drawingml/2006/table">
            <a:tbl>
              <a:tblPr/>
              <a:tblGrid>
                <a:gridCol w="1025002">
                  <a:extLst>
                    <a:ext uri="{9D8B030D-6E8A-4147-A177-3AD203B41FA5}">
                      <a16:colId xmlns:a16="http://schemas.microsoft.com/office/drawing/2014/main" val="2387406436"/>
                    </a:ext>
                  </a:extLst>
                </a:gridCol>
                <a:gridCol w="1025002">
                  <a:extLst>
                    <a:ext uri="{9D8B030D-6E8A-4147-A177-3AD203B41FA5}">
                      <a16:colId xmlns:a16="http://schemas.microsoft.com/office/drawing/2014/main" val="2638562556"/>
                    </a:ext>
                  </a:extLst>
                </a:gridCol>
                <a:gridCol w="1025002">
                  <a:extLst>
                    <a:ext uri="{9D8B030D-6E8A-4147-A177-3AD203B41FA5}">
                      <a16:colId xmlns:a16="http://schemas.microsoft.com/office/drawing/2014/main" val="1778171134"/>
                    </a:ext>
                  </a:extLst>
                </a:gridCol>
              </a:tblGrid>
              <a:tr h="190337">
                <a:tc>
                  <a:txBody>
                    <a:bodyPr/>
                    <a:lstStyle/>
                    <a:p>
                      <a:pPr algn="l" fontAlgn="t">
                        <a:lnSpc>
                          <a:spcPts val="600"/>
                        </a:lnSpc>
                      </a:pPr>
                      <a:r>
                        <a:rPr lang="en" sz="1050" b="1" dirty="0">
                          <a:solidFill>
                            <a:srgbClr val="000000"/>
                          </a:solidFill>
                          <a:effectLst/>
                          <a:latin typeface="Meiryo UI" panose="020B0604030504040204" pitchFamily="34" charset="-128"/>
                          <a:ea typeface="Meiryo UI" panose="020B0604030504040204" pitchFamily="34" charset="-128"/>
                        </a:rPr>
                        <a:t>Age</a:t>
                      </a:r>
                    </a:p>
                  </a:txBody>
                  <a:tcPr>
                    <a:lnL>
                      <a:noFill/>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EEEEE"/>
                    </a:solidFill>
                  </a:tcPr>
                </a:tc>
                <a:tc>
                  <a:txBody>
                    <a:bodyPr/>
                    <a:lstStyle/>
                    <a:p>
                      <a:pPr algn="l" fontAlgn="t">
                        <a:lnSpc>
                          <a:spcPts val="600"/>
                        </a:lnSpc>
                      </a:pPr>
                      <a:r>
                        <a:rPr lang="en" sz="1050" b="1" dirty="0">
                          <a:solidFill>
                            <a:srgbClr val="000000"/>
                          </a:solidFill>
                          <a:effectLst/>
                          <a:latin typeface="Meiryo UI" panose="020B0604030504040204" pitchFamily="34" charset="-128"/>
                          <a:ea typeface="Meiryo UI" panose="020B0604030504040204" pitchFamily="34" charset="-128"/>
                        </a:rPr>
                        <a:t>Delta °C*</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EEEEE"/>
                    </a:solidFill>
                  </a:tcPr>
                </a:tc>
                <a:tc>
                  <a:txBody>
                    <a:bodyPr/>
                    <a:lstStyle/>
                    <a:p>
                      <a:pPr algn="l" fontAlgn="t">
                        <a:lnSpc>
                          <a:spcPts val="600"/>
                        </a:lnSpc>
                      </a:pPr>
                      <a:r>
                        <a:rPr lang="en" sz="1050" b="1" dirty="0">
                          <a:solidFill>
                            <a:srgbClr val="000000"/>
                          </a:solidFill>
                          <a:effectLst/>
                          <a:latin typeface="Meiryo UI" panose="020B0604030504040204" pitchFamily="34" charset="-128"/>
                          <a:ea typeface="Meiryo UI" panose="020B0604030504040204" pitchFamily="34" charset="-128"/>
                        </a:rPr>
                        <a:t>CO</a:t>
                      </a:r>
                      <a:r>
                        <a:rPr lang="en" sz="1050" b="1" baseline="-25000" dirty="0">
                          <a:solidFill>
                            <a:srgbClr val="000000"/>
                          </a:solidFill>
                          <a:effectLst/>
                          <a:latin typeface="Meiryo UI" panose="020B0604030504040204" pitchFamily="34" charset="-128"/>
                          <a:ea typeface="Meiryo UI" panose="020B0604030504040204" pitchFamily="34" charset="-128"/>
                        </a:rPr>
                        <a:t>2</a:t>
                      </a:r>
                      <a:r>
                        <a:rPr lang="en" sz="1050" b="1" dirty="0">
                          <a:solidFill>
                            <a:srgbClr val="000000"/>
                          </a:solidFill>
                          <a:effectLst/>
                          <a:latin typeface="Meiryo UI" panose="020B0604030504040204" pitchFamily="34" charset="-128"/>
                          <a:ea typeface="Meiryo UI" panose="020B0604030504040204" pitchFamily="34" charset="-128"/>
                        </a:rPr>
                        <a:t> (</a:t>
                      </a:r>
                      <a:r>
                        <a:rPr lang="en" sz="1050" b="1" dirty="0" err="1">
                          <a:solidFill>
                            <a:srgbClr val="000000"/>
                          </a:solidFill>
                          <a:effectLst/>
                          <a:latin typeface="Meiryo UI" panose="020B0604030504040204" pitchFamily="34" charset="-128"/>
                          <a:ea typeface="Meiryo UI" panose="020B0604030504040204" pitchFamily="34" charset="-128"/>
                        </a:rPr>
                        <a:t>ppmv</a:t>
                      </a:r>
                      <a:r>
                        <a:rPr lang="en" sz="1050" b="1" dirty="0">
                          <a:solidFill>
                            <a:srgbClr val="000000"/>
                          </a:solidFill>
                          <a:effectLst/>
                          <a:latin typeface="Meiryo UI" panose="020B0604030504040204" pitchFamily="34" charset="-128"/>
                          <a:ea typeface="Meiryo UI" panose="020B0604030504040204" pitchFamily="34" charset="-128"/>
                        </a:rPr>
                        <a:t>)</a:t>
                      </a:r>
                    </a:p>
                  </a:txBody>
                  <a:tcPr>
                    <a:lnL w="9525" cap="flat" cmpd="sng" algn="ctr">
                      <a:solidFill>
                        <a:srgbClr val="9E9E9E"/>
                      </a:solidFill>
                      <a:prstDash val="solid"/>
                      <a:round/>
                      <a:headEnd type="none" w="med" len="med"/>
                      <a:tailEnd type="none" w="med" len="med"/>
                    </a:lnL>
                    <a:lnR>
                      <a:noFill/>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EEEEE"/>
                    </a:solidFill>
                  </a:tcPr>
                </a:tc>
                <a:extLst>
                  <a:ext uri="{0D108BD9-81ED-4DB2-BD59-A6C34878D82A}">
                    <a16:rowId xmlns:a16="http://schemas.microsoft.com/office/drawing/2014/main" val="1606213227"/>
                  </a:ext>
                </a:extLst>
              </a:tr>
              <a:tr h="242247">
                <a:tc>
                  <a:txBody>
                    <a:bodyPr/>
                    <a:lstStyle/>
                    <a:p>
                      <a:pPr algn="l" fontAlgn="t">
                        <a:lnSpc>
                          <a:spcPts val="600"/>
                        </a:lnSpc>
                      </a:pPr>
                      <a:r>
                        <a:rPr lang="en" sz="1050" b="0" dirty="0">
                          <a:effectLst/>
                          <a:latin typeface="Meiryo UI" panose="020B0604030504040204" pitchFamily="34" charset="-128"/>
                          <a:ea typeface="Meiryo UI" panose="020B0604030504040204" pitchFamily="34" charset="-128"/>
                        </a:rPr>
                        <a:t>Mid-1980s</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0</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350.0</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639505159"/>
                  </a:ext>
                </a:extLst>
              </a:tr>
              <a:tr h="242247">
                <a:tc>
                  <a:txBody>
                    <a:bodyPr/>
                    <a:lstStyle/>
                    <a:p>
                      <a:pPr algn="l" fontAlgn="t">
                        <a:lnSpc>
                          <a:spcPts val="600"/>
                        </a:lnSpc>
                      </a:pPr>
                      <a:r>
                        <a:rPr lang="en" sz="1050" b="0" dirty="0">
                          <a:effectLst/>
                          <a:latin typeface="Meiryo UI" panose="020B0604030504040204" pitchFamily="34" charset="-128"/>
                          <a:ea typeface="Meiryo UI" panose="020B0604030504040204" pitchFamily="34" charset="-128"/>
                        </a:rPr>
                        <a:t>104 ka</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ja-JP" altLang="en-US" sz="1050" b="0">
                          <a:effectLst/>
                          <a:latin typeface="Meiryo UI" panose="020B0604030504040204" pitchFamily="34" charset="-128"/>
                          <a:ea typeface="Meiryo UI" panose="020B0604030504040204" pitchFamily="34" charset="-128"/>
                        </a:rPr>
                        <a:t>−</a:t>
                      </a:r>
                      <a:r>
                        <a:rPr lang="en-US" altLang="ja-JP" sz="1050" b="0" dirty="0">
                          <a:effectLst/>
                          <a:latin typeface="Meiryo UI" panose="020B0604030504040204" pitchFamily="34" charset="-128"/>
                          <a:ea typeface="Meiryo UI" panose="020B0604030504040204" pitchFamily="34" charset="-128"/>
                        </a:rPr>
                        <a:t>4.16</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230.9</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955552985"/>
                  </a:ext>
                </a:extLst>
              </a:tr>
              <a:tr h="242247">
                <a:tc>
                  <a:txBody>
                    <a:bodyPr/>
                    <a:lstStyle/>
                    <a:p>
                      <a:pPr algn="l" fontAlgn="t">
                        <a:lnSpc>
                          <a:spcPts val="600"/>
                        </a:lnSpc>
                      </a:pPr>
                      <a:r>
                        <a:rPr lang="en" sz="1050" b="0">
                          <a:effectLst/>
                          <a:latin typeface="Meiryo UI" panose="020B0604030504040204" pitchFamily="34" charset="-128"/>
                          <a:ea typeface="Meiryo UI" panose="020B0604030504040204" pitchFamily="34" charset="-128"/>
                        </a:rPr>
                        <a:t>125 ka</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dirty="0">
                          <a:effectLst/>
                          <a:latin typeface="Meiryo UI" panose="020B0604030504040204" pitchFamily="34" charset="-128"/>
                          <a:ea typeface="Meiryo UI" panose="020B0604030504040204" pitchFamily="34" charset="-128"/>
                        </a:rPr>
                        <a:t>0.24</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276.5</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950191529"/>
                  </a:ext>
                </a:extLst>
              </a:tr>
              <a:tr h="242247">
                <a:tc>
                  <a:txBody>
                    <a:bodyPr/>
                    <a:lstStyle/>
                    <a:p>
                      <a:pPr algn="l" fontAlgn="t">
                        <a:lnSpc>
                          <a:spcPts val="600"/>
                        </a:lnSpc>
                      </a:pPr>
                      <a:r>
                        <a:rPr lang="en" sz="1050" b="0">
                          <a:effectLst/>
                          <a:latin typeface="Meiryo UI" panose="020B0604030504040204" pitchFamily="34" charset="-128"/>
                          <a:ea typeface="Meiryo UI" panose="020B0604030504040204" pitchFamily="34" charset="-128"/>
                        </a:rPr>
                        <a:t>195 ka</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ja-JP" altLang="en-US" sz="1050" b="0">
                          <a:effectLst/>
                          <a:latin typeface="Meiryo UI" panose="020B0604030504040204" pitchFamily="34" charset="-128"/>
                          <a:ea typeface="Meiryo UI" panose="020B0604030504040204" pitchFamily="34" charset="-128"/>
                        </a:rPr>
                        <a:t>−</a:t>
                      </a:r>
                      <a:r>
                        <a:rPr lang="en-US" altLang="ja-JP" sz="1050" b="0" dirty="0">
                          <a:effectLst/>
                          <a:latin typeface="Meiryo UI" panose="020B0604030504040204" pitchFamily="34" charset="-128"/>
                          <a:ea typeface="Meiryo UI" panose="020B0604030504040204" pitchFamily="34" charset="-128"/>
                        </a:rPr>
                        <a:t>5.22</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231.5</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799339994"/>
                  </a:ext>
                </a:extLst>
              </a:tr>
              <a:tr h="294157">
                <a:tc>
                  <a:txBody>
                    <a:bodyPr/>
                    <a:lstStyle/>
                    <a:p>
                      <a:pPr algn="l" fontAlgn="t">
                        <a:lnSpc>
                          <a:spcPts val="600"/>
                        </a:lnSpc>
                      </a:pPr>
                      <a:r>
                        <a:rPr lang="en" sz="1050" b="0">
                          <a:effectLst/>
                          <a:latin typeface="Meiryo UI" panose="020B0604030504040204" pitchFamily="34" charset="-128"/>
                          <a:ea typeface="Meiryo UI" panose="020B0604030504040204" pitchFamily="34" charset="-128"/>
                        </a:rPr>
                        <a:t>220 ka</a:t>
                      </a:r>
                    </a:p>
                  </a:txBody>
                  <a:tcPr marL="114300" marR="114300" marT="114300" marB="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ja-JP" altLang="en-US" sz="1050" b="0">
                          <a:effectLst/>
                          <a:latin typeface="Meiryo UI" panose="020B0604030504040204" pitchFamily="34" charset="-128"/>
                          <a:ea typeface="Meiryo UI" panose="020B0604030504040204" pitchFamily="34" charset="-128"/>
                        </a:rPr>
                        <a:t>−</a:t>
                      </a:r>
                      <a:r>
                        <a:rPr lang="en-US" altLang="ja-JP" sz="1050" b="0" dirty="0">
                          <a:effectLst/>
                          <a:latin typeface="Meiryo UI" panose="020B0604030504040204" pitchFamily="34" charset="-128"/>
                          <a:ea typeface="Meiryo UI" panose="020B0604030504040204" pitchFamily="34" charset="-128"/>
                        </a:rPr>
                        <a:t>4.31</a:t>
                      </a:r>
                    </a:p>
                  </a:txBody>
                  <a:tcPr marL="114300" marR="114300" marT="114300" marB="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dirty="0">
                          <a:effectLst/>
                          <a:latin typeface="Meiryo UI" panose="020B0604030504040204" pitchFamily="34" charset="-128"/>
                          <a:ea typeface="Meiryo UI" panose="020B0604030504040204" pitchFamily="34" charset="-128"/>
                        </a:rPr>
                        <a:t>251.2</a:t>
                      </a:r>
                    </a:p>
                  </a:txBody>
                  <a:tcPr marL="114300" marR="114300" marT="114300" marB="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76469432"/>
                  </a:ext>
                </a:extLst>
              </a:tr>
            </a:tbl>
          </a:graphicData>
        </a:graphic>
      </p:graphicFrame>
      <p:sp>
        <p:nvSpPr>
          <p:cNvPr id="17" name="テキスト ボックス 16">
            <a:extLst>
              <a:ext uri="{FF2B5EF4-FFF2-40B4-BE49-F238E27FC236}">
                <a16:creationId xmlns:a16="http://schemas.microsoft.com/office/drawing/2014/main" id="{0024339F-9040-014E-9323-DDD058186159}"/>
              </a:ext>
            </a:extLst>
          </p:cNvPr>
          <p:cNvSpPr txBox="1"/>
          <p:nvPr/>
        </p:nvSpPr>
        <p:spPr>
          <a:xfrm>
            <a:off x="9288932" y="873335"/>
            <a:ext cx="2607877" cy="307777"/>
          </a:xfrm>
          <a:prstGeom prst="rect">
            <a:avLst/>
          </a:prstGeom>
          <a:noFill/>
        </p:spPr>
        <p:txBody>
          <a:bodyPr wrap="square" rtlCol="0">
            <a:spAutoFit/>
          </a:bodyPr>
          <a:lstStyle/>
          <a:p>
            <a:r>
              <a:rPr lang="en" altLang="ja-JP" sz="1400" dirty="0">
                <a:solidFill>
                  <a:schemeClr val="bg1">
                    <a:lumMod val="50000"/>
                  </a:schemeClr>
                </a:solidFill>
                <a:latin typeface="Meiryo" panose="020B0604030504040204" pitchFamily="34" charset="-128"/>
                <a:ea typeface="Meiryo" panose="020B0604030504040204" pitchFamily="34" charset="-128"/>
              </a:rPr>
              <a:t>Jackson and </a:t>
            </a:r>
            <a:r>
              <a:rPr lang="en" altLang="ja-JP" sz="1400" dirty="0" err="1">
                <a:solidFill>
                  <a:schemeClr val="bg1">
                    <a:lumMod val="50000"/>
                  </a:schemeClr>
                </a:solidFill>
                <a:latin typeface="Meiryo" panose="020B0604030504040204" pitchFamily="34" charset="-128"/>
                <a:ea typeface="Meiryo" panose="020B0604030504040204" pitchFamily="34" charset="-128"/>
              </a:rPr>
              <a:t>Pandolfi</a:t>
            </a:r>
            <a:r>
              <a:rPr lang="en" altLang="ja-JP" sz="1400" dirty="0">
                <a:solidFill>
                  <a:schemeClr val="bg1">
                    <a:lumMod val="50000"/>
                  </a:schemeClr>
                </a:solidFill>
                <a:latin typeface="Meiryo" panose="020B0604030504040204" pitchFamily="34" charset="-128"/>
                <a:ea typeface="Meiryo" panose="020B0604030504040204" pitchFamily="34" charset="-128"/>
              </a:rPr>
              <a:t>, 2006</a:t>
            </a:r>
          </a:p>
        </p:txBody>
      </p:sp>
    </p:spTree>
    <p:extLst>
      <p:ext uri="{BB962C8B-B14F-4D97-AF65-F5344CB8AC3E}">
        <p14:creationId xmlns:p14="http://schemas.microsoft.com/office/powerpoint/2010/main" val="162068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8FB329B-608F-5246-8FA7-B803E6FF2A6B}"/>
              </a:ext>
            </a:extLst>
          </p:cNvPr>
          <p:cNvSpPr txBox="1"/>
          <p:nvPr/>
        </p:nvSpPr>
        <p:spPr>
          <a:xfrm>
            <a:off x="445908" y="452508"/>
            <a:ext cx="11746091"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Historical Ecology of Coral Reefs: Pleistocene to modern</a:t>
            </a:r>
            <a:endParaRPr lang="en" altLang="ja-JP" b="1" dirty="0">
              <a:latin typeface="Meiryo" panose="020B0604030504040204" pitchFamily="34" charset="-128"/>
              <a:ea typeface="Meiryo" panose="020B0604030504040204" pitchFamily="34" charset="-128"/>
            </a:endParaRPr>
          </a:p>
        </p:txBody>
      </p:sp>
      <p:pic>
        <p:nvPicPr>
          <p:cNvPr id="7" name="図 6" descr="グラフ, 散布図&#10;&#10;自動的に生成された説明">
            <a:extLst>
              <a:ext uri="{FF2B5EF4-FFF2-40B4-BE49-F238E27FC236}">
                <a16:creationId xmlns:a16="http://schemas.microsoft.com/office/drawing/2014/main" id="{56E8A371-F946-4141-89FE-EC94D4108311}"/>
              </a:ext>
            </a:extLst>
          </p:cNvPr>
          <p:cNvPicPr>
            <a:picLocks noChangeAspect="1"/>
          </p:cNvPicPr>
          <p:nvPr/>
        </p:nvPicPr>
        <p:blipFill>
          <a:blip r:embed="rId3"/>
          <a:stretch>
            <a:fillRect/>
          </a:stretch>
        </p:blipFill>
        <p:spPr>
          <a:xfrm>
            <a:off x="7091709" y="1168017"/>
            <a:ext cx="4566132" cy="3201910"/>
          </a:xfrm>
          <a:prstGeom prst="rect">
            <a:avLst/>
          </a:prstGeom>
        </p:spPr>
      </p:pic>
      <p:sp>
        <p:nvSpPr>
          <p:cNvPr id="8" name="テキスト ボックス 7">
            <a:extLst>
              <a:ext uri="{FF2B5EF4-FFF2-40B4-BE49-F238E27FC236}">
                <a16:creationId xmlns:a16="http://schemas.microsoft.com/office/drawing/2014/main" id="{83F48176-6F4A-3E4B-B644-445BC2B02BF8}"/>
              </a:ext>
            </a:extLst>
          </p:cNvPr>
          <p:cNvSpPr txBox="1"/>
          <p:nvPr/>
        </p:nvSpPr>
        <p:spPr>
          <a:xfrm>
            <a:off x="7494894" y="4365198"/>
            <a:ext cx="2320441" cy="430887"/>
          </a:xfrm>
          <a:prstGeom prst="rect">
            <a:avLst/>
          </a:prstGeom>
          <a:noFill/>
        </p:spPr>
        <p:txBody>
          <a:bodyPr wrap="square" rtlCol="0">
            <a:spAutoFit/>
          </a:bodyPr>
          <a:lstStyle/>
          <a:p>
            <a:r>
              <a:rPr lang="en" altLang="ja-JP" sz="1100" dirty="0">
                <a:latin typeface="Meiryo UI" panose="020B0604030504040204" pitchFamily="34" charset="-128"/>
                <a:ea typeface="Meiryo UI" panose="020B0604030504040204" pitchFamily="34" charset="-128"/>
              </a:rPr>
              <a:t>Acropora </a:t>
            </a:r>
            <a:r>
              <a:rPr lang="en" altLang="ja-JP" sz="1100" dirty="0" err="1">
                <a:latin typeface="Meiryo UI" panose="020B0604030504040204" pitchFamily="34" charset="-128"/>
                <a:ea typeface="Meiryo UI" panose="020B0604030504040204" pitchFamily="34" charset="-128"/>
              </a:rPr>
              <a:t>palmata</a:t>
            </a:r>
            <a:endParaRPr lang="en" altLang="ja-JP" sz="1100" dirty="0">
              <a:latin typeface="Meiryo UI" panose="020B0604030504040204" pitchFamily="34" charset="-128"/>
              <a:ea typeface="Meiryo UI" panose="020B0604030504040204" pitchFamily="34" charset="-128"/>
            </a:endParaRPr>
          </a:p>
          <a:p>
            <a:r>
              <a:rPr lang="en" altLang="ja-JP" sz="1100" dirty="0">
                <a:latin typeface="Meiryo UI" panose="020B0604030504040204" pitchFamily="34" charset="-128"/>
                <a:ea typeface="Meiryo UI" panose="020B0604030504040204" pitchFamily="34" charset="-128"/>
              </a:rPr>
              <a:t>Acropora </a:t>
            </a:r>
            <a:r>
              <a:rPr lang="en" altLang="ja-JP" sz="1100" dirty="0" err="1">
                <a:latin typeface="Meiryo UI" panose="020B0604030504040204" pitchFamily="34" charset="-128"/>
                <a:ea typeface="Meiryo UI" panose="020B0604030504040204" pitchFamily="34" charset="-128"/>
              </a:rPr>
              <a:t>cervicornis</a:t>
            </a:r>
            <a:endParaRPr lang="en" altLang="ja-JP" sz="1100" dirty="0">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A1ED3289-4583-4441-BD6A-770007B4E919}"/>
              </a:ext>
            </a:extLst>
          </p:cNvPr>
          <p:cNvSpPr txBox="1"/>
          <p:nvPr/>
        </p:nvSpPr>
        <p:spPr>
          <a:xfrm>
            <a:off x="9576368" y="4349809"/>
            <a:ext cx="2320441" cy="430887"/>
          </a:xfrm>
          <a:prstGeom prst="rect">
            <a:avLst/>
          </a:prstGeom>
          <a:noFill/>
        </p:spPr>
        <p:txBody>
          <a:bodyPr wrap="square" rtlCol="0">
            <a:spAutoFit/>
          </a:bodyPr>
          <a:lstStyle/>
          <a:p>
            <a:r>
              <a:rPr lang="en" altLang="ja-JP" sz="1100" dirty="0">
                <a:latin typeface="Meiryo UI" panose="020B0604030504040204" pitchFamily="34" charset="-128"/>
                <a:ea typeface="Meiryo UI" panose="020B0604030504040204" pitchFamily="34" charset="-128"/>
              </a:rPr>
              <a:t>Porites </a:t>
            </a:r>
            <a:r>
              <a:rPr lang="en" altLang="ja-JP" sz="1100" dirty="0" err="1">
                <a:latin typeface="Meiryo UI" panose="020B0604030504040204" pitchFamily="34" charset="-128"/>
                <a:ea typeface="Meiryo UI" panose="020B0604030504040204" pitchFamily="34" charset="-128"/>
              </a:rPr>
              <a:t>astreoides</a:t>
            </a:r>
            <a:endParaRPr lang="en" altLang="ja-JP" sz="1100" dirty="0">
              <a:latin typeface="Meiryo UI" panose="020B0604030504040204" pitchFamily="34" charset="-128"/>
              <a:ea typeface="Meiryo UI" panose="020B0604030504040204" pitchFamily="34" charset="-128"/>
            </a:endParaRPr>
          </a:p>
          <a:p>
            <a:r>
              <a:rPr lang="en" altLang="ja-JP" sz="1100" dirty="0">
                <a:latin typeface="Meiryo UI" panose="020B0604030504040204" pitchFamily="34" charset="-128"/>
                <a:ea typeface="Meiryo UI" panose="020B0604030504040204" pitchFamily="34" charset="-128"/>
              </a:rPr>
              <a:t>Porites </a:t>
            </a:r>
            <a:r>
              <a:rPr lang="en" altLang="ja-JP" sz="1100" dirty="0" err="1">
                <a:latin typeface="Meiryo UI" panose="020B0604030504040204" pitchFamily="34" charset="-128"/>
                <a:ea typeface="Meiryo UI" panose="020B0604030504040204" pitchFamily="34" charset="-128"/>
              </a:rPr>
              <a:t>porites</a:t>
            </a:r>
            <a:endParaRPr lang="en" altLang="ja-JP" sz="1100" dirty="0">
              <a:latin typeface="Meiryo UI" panose="020B0604030504040204" pitchFamily="34" charset="-128"/>
              <a:ea typeface="Meiryo UI" panose="020B0604030504040204" pitchFamily="34" charset="-128"/>
            </a:endParaRPr>
          </a:p>
        </p:txBody>
      </p:sp>
      <p:pic>
        <p:nvPicPr>
          <p:cNvPr id="5122" name="Picture 2" descr="en.wikipedia.org からのPorites astreoides">
            <a:extLst>
              <a:ext uri="{FF2B5EF4-FFF2-40B4-BE49-F238E27FC236}">
                <a16:creationId xmlns:a16="http://schemas.microsoft.com/office/drawing/2014/main" id="{C87A42EF-A70F-CF40-BF8C-2217683DF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4273" y="4913632"/>
            <a:ext cx="1168400" cy="1168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Caribbean coral Acropora palmata will not vanish without a fight •  Earth.com">
            <a:extLst>
              <a:ext uri="{FF2B5EF4-FFF2-40B4-BE49-F238E27FC236}">
                <a16:creationId xmlns:a16="http://schemas.microsoft.com/office/drawing/2014/main" id="{99CB687B-1470-AE4B-8957-D6C921F62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42" r="18509"/>
          <a:stretch/>
        </p:blipFill>
        <p:spPr bwMode="auto">
          <a:xfrm>
            <a:off x="7806713" y="4913632"/>
            <a:ext cx="1168400" cy="1168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arbados for 'Republic' status - Foreign Affairs News">
            <a:extLst>
              <a:ext uri="{FF2B5EF4-FFF2-40B4-BE49-F238E27FC236}">
                <a16:creationId xmlns:a16="http://schemas.microsoft.com/office/drawing/2014/main" id="{7CBBD7F6-9A20-D847-8CEA-F9DB52FD91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05" y="1180395"/>
            <a:ext cx="3602299" cy="20037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表 11">
            <a:extLst>
              <a:ext uri="{FF2B5EF4-FFF2-40B4-BE49-F238E27FC236}">
                <a16:creationId xmlns:a16="http://schemas.microsoft.com/office/drawing/2014/main" id="{5C175907-BDDE-D548-97D9-25783E15C7C9}"/>
              </a:ext>
            </a:extLst>
          </p:cNvPr>
          <p:cNvGraphicFramePr>
            <a:graphicFrameLocks noGrp="1"/>
          </p:cNvGraphicFramePr>
          <p:nvPr/>
        </p:nvGraphicFramePr>
        <p:xfrm>
          <a:off x="3928944" y="1372659"/>
          <a:ext cx="3075006" cy="1544792"/>
        </p:xfrm>
        <a:graphic>
          <a:graphicData uri="http://schemas.openxmlformats.org/drawingml/2006/table">
            <a:tbl>
              <a:tblPr/>
              <a:tblGrid>
                <a:gridCol w="1025002">
                  <a:extLst>
                    <a:ext uri="{9D8B030D-6E8A-4147-A177-3AD203B41FA5}">
                      <a16:colId xmlns:a16="http://schemas.microsoft.com/office/drawing/2014/main" val="2387406436"/>
                    </a:ext>
                  </a:extLst>
                </a:gridCol>
                <a:gridCol w="1025002">
                  <a:extLst>
                    <a:ext uri="{9D8B030D-6E8A-4147-A177-3AD203B41FA5}">
                      <a16:colId xmlns:a16="http://schemas.microsoft.com/office/drawing/2014/main" val="2638562556"/>
                    </a:ext>
                  </a:extLst>
                </a:gridCol>
                <a:gridCol w="1025002">
                  <a:extLst>
                    <a:ext uri="{9D8B030D-6E8A-4147-A177-3AD203B41FA5}">
                      <a16:colId xmlns:a16="http://schemas.microsoft.com/office/drawing/2014/main" val="1778171134"/>
                    </a:ext>
                  </a:extLst>
                </a:gridCol>
              </a:tblGrid>
              <a:tr h="190337">
                <a:tc>
                  <a:txBody>
                    <a:bodyPr/>
                    <a:lstStyle/>
                    <a:p>
                      <a:pPr algn="l" fontAlgn="t">
                        <a:lnSpc>
                          <a:spcPts val="600"/>
                        </a:lnSpc>
                      </a:pPr>
                      <a:r>
                        <a:rPr lang="en" sz="1050" b="1" dirty="0">
                          <a:solidFill>
                            <a:srgbClr val="000000"/>
                          </a:solidFill>
                          <a:effectLst/>
                          <a:latin typeface="Meiryo UI" panose="020B0604030504040204" pitchFamily="34" charset="-128"/>
                          <a:ea typeface="Meiryo UI" panose="020B0604030504040204" pitchFamily="34" charset="-128"/>
                        </a:rPr>
                        <a:t>Age</a:t>
                      </a:r>
                    </a:p>
                  </a:txBody>
                  <a:tcPr>
                    <a:lnL>
                      <a:noFill/>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EEEEE"/>
                    </a:solidFill>
                  </a:tcPr>
                </a:tc>
                <a:tc>
                  <a:txBody>
                    <a:bodyPr/>
                    <a:lstStyle/>
                    <a:p>
                      <a:pPr algn="l" fontAlgn="t">
                        <a:lnSpc>
                          <a:spcPts val="600"/>
                        </a:lnSpc>
                      </a:pPr>
                      <a:r>
                        <a:rPr lang="en" sz="1050" b="1" dirty="0">
                          <a:solidFill>
                            <a:srgbClr val="000000"/>
                          </a:solidFill>
                          <a:effectLst/>
                          <a:latin typeface="Meiryo UI" panose="020B0604030504040204" pitchFamily="34" charset="-128"/>
                          <a:ea typeface="Meiryo UI" panose="020B0604030504040204" pitchFamily="34" charset="-128"/>
                        </a:rPr>
                        <a:t>Delta °C*</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EEEEE"/>
                    </a:solidFill>
                  </a:tcPr>
                </a:tc>
                <a:tc>
                  <a:txBody>
                    <a:bodyPr/>
                    <a:lstStyle/>
                    <a:p>
                      <a:pPr algn="l" fontAlgn="t">
                        <a:lnSpc>
                          <a:spcPts val="600"/>
                        </a:lnSpc>
                      </a:pPr>
                      <a:r>
                        <a:rPr lang="en" sz="1050" b="1" dirty="0">
                          <a:solidFill>
                            <a:srgbClr val="000000"/>
                          </a:solidFill>
                          <a:effectLst/>
                          <a:latin typeface="Meiryo UI" panose="020B0604030504040204" pitchFamily="34" charset="-128"/>
                          <a:ea typeface="Meiryo UI" panose="020B0604030504040204" pitchFamily="34" charset="-128"/>
                        </a:rPr>
                        <a:t>CO</a:t>
                      </a:r>
                      <a:r>
                        <a:rPr lang="en" sz="1050" b="1" baseline="-25000" dirty="0">
                          <a:solidFill>
                            <a:srgbClr val="000000"/>
                          </a:solidFill>
                          <a:effectLst/>
                          <a:latin typeface="Meiryo UI" panose="020B0604030504040204" pitchFamily="34" charset="-128"/>
                          <a:ea typeface="Meiryo UI" panose="020B0604030504040204" pitchFamily="34" charset="-128"/>
                        </a:rPr>
                        <a:t>2</a:t>
                      </a:r>
                      <a:r>
                        <a:rPr lang="en" sz="1050" b="1" dirty="0">
                          <a:solidFill>
                            <a:srgbClr val="000000"/>
                          </a:solidFill>
                          <a:effectLst/>
                          <a:latin typeface="Meiryo UI" panose="020B0604030504040204" pitchFamily="34" charset="-128"/>
                          <a:ea typeface="Meiryo UI" panose="020B0604030504040204" pitchFamily="34" charset="-128"/>
                        </a:rPr>
                        <a:t> (</a:t>
                      </a:r>
                      <a:r>
                        <a:rPr lang="en" sz="1050" b="1" dirty="0" err="1">
                          <a:solidFill>
                            <a:srgbClr val="000000"/>
                          </a:solidFill>
                          <a:effectLst/>
                          <a:latin typeface="Meiryo UI" panose="020B0604030504040204" pitchFamily="34" charset="-128"/>
                          <a:ea typeface="Meiryo UI" panose="020B0604030504040204" pitchFamily="34" charset="-128"/>
                        </a:rPr>
                        <a:t>ppmv</a:t>
                      </a:r>
                      <a:r>
                        <a:rPr lang="en" sz="1050" b="1" dirty="0">
                          <a:solidFill>
                            <a:srgbClr val="000000"/>
                          </a:solidFill>
                          <a:effectLst/>
                          <a:latin typeface="Meiryo UI" panose="020B0604030504040204" pitchFamily="34" charset="-128"/>
                          <a:ea typeface="Meiryo UI" panose="020B0604030504040204" pitchFamily="34" charset="-128"/>
                        </a:rPr>
                        <a:t>)</a:t>
                      </a:r>
                    </a:p>
                  </a:txBody>
                  <a:tcPr>
                    <a:lnL w="9525" cap="flat" cmpd="sng" algn="ctr">
                      <a:solidFill>
                        <a:srgbClr val="9E9E9E"/>
                      </a:solidFill>
                      <a:prstDash val="solid"/>
                      <a:round/>
                      <a:headEnd type="none" w="med" len="med"/>
                      <a:tailEnd type="none" w="med" len="med"/>
                    </a:lnL>
                    <a:lnR>
                      <a:noFill/>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EEEEE"/>
                    </a:solidFill>
                  </a:tcPr>
                </a:tc>
                <a:extLst>
                  <a:ext uri="{0D108BD9-81ED-4DB2-BD59-A6C34878D82A}">
                    <a16:rowId xmlns:a16="http://schemas.microsoft.com/office/drawing/2014/main" val="1606213227"/>
                  </a:ext>
                </a:extLst>
              </a:tr>
              <a:tr h="242247">
                <a:tc>
                  <a:txBody>
                    <a:bodyPr/>
                    <a:lstStyle/>
                    <a:p>
                      <a:pPr algn="l" fontAlgn="t">
                        <a:lnSpc>
                          <a:spcPts val="600"/>
                        </a:lnSpc>
                      </a:pPr>
                      <a:r>
                        <a:rPr lang="en" sz="1050" b="0" dirty="0">
                          <a:effectLst/>
                          <a:latin typeface="Meiryo UI" panose="020B0604030504040204" pitchFamily="34" charset="-128"/>
                          <a:ea typeface="Meiryo UI" panose="020B0604030504040204" pitchFamily="34" charset="-128"/>
                        </a:rPr>
                        <a:t>Mid-1980s</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0</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350.0</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639505159"/>
                  </a:ext>
                </a:extLst>
              </a:tr>
              <a:tr h="242247">
                <a:tc>
                  <a:txBody>
                    <a:bodyPr/>
                    <a:lstStyle/>
                    <a:p>
                      <a:pPr algn="l" fontAlgn="t">
                        <a:lnSpc>
                          <a:spcPts val="600"/>
                        </a:lnSpc>
                      </a:pPr>
                      <a:r>
                        <a:rPr lang="en" sz="1050" b="0" dirty="0">
                          <a:effectLst/>
                          <a:latin typeface="Meiryo UI" panose="020B0604030504040204" pitchFamily="34" charset="-128"/>
                          <a:ea typeface="Meiryo UI" panose="020B0604030504040204" pitchFamily="34" charset="-128"/>
                        </a:rPr>
                        <a:t>104 ka</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ja-JP" altLang="en-US" sz="1050" b="0">
                          <a:effectLst/>
                          <a:latin typeface="Meiryo UI" panose="020B0604030504040204" pitchFamily="34" charset="-128"/>
                          <a:ea typeface="Meiryo UI" panose="020B0604030504040204" pitchFamily="34" charset="-128"/>
                        </a:rPr>
                        <a:t>−</a:t>
                      </a:r>
                      <a:r>
                        <a:rPr lang="en-US" altLang="ja-JP" sz="1050" b="0" dirty="0">
                          <a:effectLst/>
                          <a:latin typeface="Meiryo UI" panose="020B0604030504040204" pitchFamily="34" charset="-128"/>
                          <a:ea typeface="Meiryo UI" panose="020B0604030504040204" pitchFamily="34" charset="-128"/>
                        </a:rPr>
                        <a:t>4.16</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230.9</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955552985"/>
                  </a:ext>
                </a:extLst>
              </a:tr>
              <a:tr h="242247">
                <a:tc>
                  <a:txBody>
                    <a:bodyPr/>
                    <a:lstStyle/>
                    <a:p>
                      <a:pPr algn="l" fontAlgn="t">
                        <a:lnSpc>
                          <a:spcPts val="600"/>
                        </a:lnSpc>
                      </a:pPr>
                      <a:r>
                        <a:rPr lang="en" sz="1050" b="0">
                          <a:effectLst/>
                          <a:latin typeface="Meiryo UI" panose="020B0604030504040204" pitchFamily="34" charset="-128"/>
                          <a:ea typeface="Meiryo UI" panose="020B0604030504040204" pitchFamily="34" charset="-128"/>
                        </a:rPr>
                        <a:t>125 ka</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dirty="0">
                          <a:effectLst/>
                          <a:latin typeface="Meiryo UI" panose="020B0604030504040204" pitchFamily="34" charset="-128"/>
                          <a:ea typeface="Meiryo UI" panose="020B0604030504040204" pitchFamily="34" charset="-128"/>
                        </a:rPr>
                        <a:t>0.24</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276.5</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950191529"/>
                  </a:ext>
                </a:extLst>
              </a:tr>
              <a:tr h="242247">
                <a:tc>
                  <a:txBody>
                    <a:bodyPr/>
                    <a:lstStyle/>
                    <a:p>
                      <a:pPr algn="l" fontAlgn="t">
                        <a:lnSpc>
                          <a:spcPts val="600"/>
                        </a:lnSpc>
                      </a:pPr>
                      <a:r>
                        <a:rPr lang="en" sz="1050" b="0">
                          <a:effectLst/>
                          <a:latin typeface="Meiryo UI" panose="020B0604030504040204" pitchFamily="34" charset="-128"/>
                          <a:ea typeface="Meiryo UI" panose="020B0604030504040204" pitchFamily="34" charset="-128"/>
                        </a:rPr>
                        <a:t>195 ka</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ja-JP" altLang="en-US" sz="1050" b="0">
                          <a:effectLst/>
                          <a:latin typeface="Meiryo UI" panose="020B0604030504040204" pitchFamily="34" charset="-128"/>
                          <a:ea typeface="Meiryo UI" panose="020B0604030504040204" pitchFamily="34" charset="-128"/>
                        </a:rPr>
                        <a:t>−</a:t>
                      </a:r>
                      <a:r>
                        <a:rPr lang="en-US" altLang="ja-JP" sz="1050" b="0" dirty="0">
                          <a:effectLst/>
                          <a:latin typeface="Meiryo UI" panose="020B0604030504040204" pitchFamily="34" charset="-128"/>
                          <a:ea typeface="Meiryo UI" panose="020B0604030504040204" pitchFamily="34" charset="-128"/>
                        </a:rPr>
                        <a:t>5.22</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231.5</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799339994"/>
                  </a:ext>
                </a:extLst>
              </a:tr>
              <a:tr h="294157">
                <a:tc>
                  <a:txBody>
                    <a:bodyPr/>
                    <a:lstStyle/>
                    <a:p>
                      <a:pPr algn="l" fontAlgn="t">
                        <a:lnSpc>
                          <a:spcPts val="600"/>
                        </a:lnSpc>
                      </a:pPr>
                      <a:r>
                        <a:rPr lang="en" sz="1050" b="0">
                          <a:effectLst/>
                          <a:latin typeface="Meiryo UI" panose="020B0604030504040204" pitchFamily="34" charset="-128"/>
                          <a:ea typeface="Meiryo UI" panose="020B0604030504040204" pitchFamily="34" charset="-128"/>
                        </a:rPr>
                        <a:t>220 ka</a:t>
                      </a:r>
                    </a:p>
                  </a:txBody>
                  <a:tcPr marL="114300" marR="114300" marT="114300" marB="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ja-JP" altLang="en-US" sz="1050" b="0">
                          <a:effectLst/>
                          <a:latin typeface="Meiryo UI" panose="020B0604030504040204" pitchFamily="34" charset="-128"/>
                          <a:ea typeface="Meiryo UI" panose="020B0604030504040204" pitchFamily="34" charset="-128"/>
                        </a:rPr>
                        <a:t>−</a:t>
                      </a:r>
                      <a:r>
                        <a:rPr lang="en-US" altLang="ja-JP" sz="1050" b="0" dirty="0">
                          <a:effectLst/>
                          <a:latin typeface="Meiryo UI" panose="020B0604030504040204" pitchFamily="34" charset="-128"/>
                          <a:ea typeface="Meiryo UI" panose="020B0604030504040204" pitchFamily="34" charset="-128"/>
                        </a:rPr>
                        <a:t>4.31</a:t>
                      </a:r>
                    </a:p>
                  </a:txBody>
                  <a:tcPr marL="114300" marR="114300" marT="114300" marB="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dirty="0">
                          <a:effectLst/>
                          <a:latin typeface="Meiryo UI" panose="020B0604030504040204" pitchFamily="34" charset="-128"/>
                          <a:ea typeface="Meiryo UI" panose="020B0604030504040204" pitchFamily="34" charset="-128"/>
                        </a:rPr>
                        <a:t>251.2</a:t>
                      </a:r>
                    </a:p>
                  </a:txBody>
                  <a:tcPr marL="114300" marR="114300" marT="114300" marB="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76469432"/>
                  </a:ext>
                </a:extLst>
              </a:tr>
            </a:tbl>
          </a:graphicData>
        </a:graphic>
      </p:graphicFrame>
      <p:sp>
        <p:nvSpPr>
          <p:cNvPr id="17" name="テキスト ボックス 16">
            <a:extLst>
              <a:ext uri="{FF2B5EF4-FFF2-40B4-BE49-F238E27FC236}">
                <a16:creationId xmlns:a16="http://schemas.microsoft.com/office/drawing/2014/main" id="{0024339F-9040-014E-9323-DDD058186159}"/>
              </a:ext>
            </a:extLst>
          </p:cNvPr>
          <p:cNvSpPr txBox="1"/>
          <p:nvPr/>
        </p:nvSpPr>
        <p:spPr>
          <a:xfrm>
            <a:off x="9288932" y="873335"/>
            <a:ext cx="2607877" cy="307777"/>
          </a:xfrm>
          <a:prstGeom prst="rect">
            <a:avLst/>
          </a:prstGeom>
          <a:noFill/>
        </p:spPr>
        <p:txBody>
          <a:bodyPr wrap="square" rtlCol="0">
            <a:spAutoFit/>
          </a:bodyPr>
          <a:lstStyle/>
          <a:p>
            <a:r>
              <a:rPr lang="en" altLang="ja-JP" sz="1400" dirty="0">
                <a:solidFill>
                  <a:schemeClr val="bg1">
                    <a:lumMod val="50000"/>
                  </a:schemeClr>
                </a:solidFill>
                <a:latin typeface="Meiryo" panose="020B0604030504040204" pitchFamily="34" charset="-128"/>
                <a:ea typeface="Meiryo" panose="020B0604030504040204" pitchFamily="34" charset="-128"/>
              </a:rPr>
              <a:t>Jackson and </a:t>
            </a:r>
            <a:r>
              <a:rPr lang="en" altLang="ja-JP" sz="1400" dirty="0" err="1">
                <a:solidFill>
                  <a:schemeClr val="bg1">
                    <a:lumMod val="50000"/>
                  </a:schemeClr>
                </a:solidFill>
                <a:latin typeface="Meiryo" panose="020B0604030504040204" pitchFamily="34" charset="-128"/>
                <a:ea typeface="Meiryo" panose="020B0604030504040204" pitchFamily="34" charset="-128"/>
              </a:rPr>
              <a:t>Pandolfi</a:t>
            </a:r>
            <a:r>
              <a:rPr lang="en" altLang="ja-JP" sz="1400" dirty="0">
                <a:solidFill>
                  <a:schemeClr val="bg1">
                    <a:lumMod val="50000"/>
                  </a:schemeClr>
                </a:solidFill>
                <a:latin typeface="Meiryo" panose="020B0604030504040204" pitchFamily="34" charset="-128"/>
                <a:ea typeface="Meiryo" panose="020B0604030504040204" pitchFamily="34" charset="-128"/>
              </a:rPr>
              <a:t>, 2006</a:t>
            </a:r>
          </a:p>
        </p:txBody>
      </p:sp>
    </p:spTree>
    <p:extLst>
      <p:ext uri="{BB962C8B-B14F-4D97-AF65-F5344CB8AC3E}">
        <p14:creationId xmlns:p14="http://schemas.microsoft.com/office/powerpoint/2010/main" val="849443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8FB329B-608F-5246-8FA7-B803E6FF2A6B}"/>
              </a:ext>
            </a:extLst>
          </p:cNvPr>
          <p:cNvSpPr txBox="1"/>
          <p:nvPr/>
        </p:nvSpPr>
        <p:spPr>
          <a:xfrm>
            <a:off x="445908" y="452508"/>
            <a:ext cx="11746091"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Historical Ecology of Coral Reefs: Pleistocene to modern</a:t>
            </a:r>
            <a:endParaRPr lang="en" altLang="ja-JP" b="1" dirty="0">
              <a:latin typeface="Meiryo" panose="020B0604030504040204" pitchFamily="34" charset="-128"/>
              <a:ea typeface="Meiryo" panose="020B0604030504040204" pitchFamily="34" charset="-128"/>
            </a:endParaRPr>
          </a:p>
        </p:txBody>
      </p:sp>
      <p:pic>
        <p:nvPicPr>
          <p:cNvPr id="7" name="図 6" descr="グラフ, 散布図&#10;&#10;自動的に生成された説明">
            <a:extLst>
              <a:ext uri="{FF2B5EF4-FFF2-40B4-BE49-F238E27FC236}">
                <a16:creationId xmlns:a16="http://schemas.microsoft.com/office/drawing/2014/main" id="{56E8A371-F946-4141-89FE-EC94D4108311}"/>
              </a:ext>
            </a:extLst>
          </p:cNvPr>
          <p:cNvPicPr>
            <a:picLocks noChangeAspect="1"/>
          </p:cNvPicPr>
          <p:nvPr/>
        </p:nvPicPr>
        <p:blipFill>
          <a:blip r:embed="rId3"/>
          <a:stretch>
            <a:fillRect/>
          </a:stretch>
        </p:blipFill>
        <p:spPr>
          <a:xfrm>
            <a:off x="7091709" y="1168017"/>
            <a:ext cx="4566132" cy="3201910"/>
          </a:xfrm>
          <a:prstGeom prst="rect">
            <a:avLst/>
          </a:prstGeom>
        </p:spPr>
      </p:pic>
      <p:sp>
        <p:nvSpPr>
          <p:cNvPr id="8" name="テキスト ボックス 7">
            <a:extLst>
              <a:ext uri="{FF2B5EF4-FFF2-40B4-BE49-F238E27FC236}">
                <a16:creationId xmlns:a16="http://schemas.microsoft.com/office/drawing/2014/main" id="{83F48176-6F4A-3E4B-B644-445BC2B02BF8}"/>
              </a:ext>
            </a:extLst>
          </p:cNvPr>
          <p:cNvSpPr txBox="1"/>
          <p:nvPr/>
        </p:nvSpPr>
        <p:spPr>
          <a:xfrm>
            <a:off x="7494894" y="4365198"/>
            <a:ext cx="2320441" cy="430887"/>
          </a:xfrm>
          <a:prstGeom prst="rect">
            <a:avLst/>
          </a:prstGeom>
          <a:noFill/>
        </p:spPr>
        <p:txBody>
          <a:bodyPr wrap="square" rtlCol="0">
            <a:spAutoFit/>
          </a:bodyPr>
          <a:lstStyle/>
          <a:p>
            <a:r>
              <a:rPr lang="en" altLang="ja-JP" sz="1100" dirty="0">
                <a:latin typeface="Meiryo UI" panose="020B0604030504040204" pitchFamily="34" charset="-128"/>
                <a:ea typeface="Meiryo UI" panose="020B0604030504040204" pitchFamily="34" charset="-128"/>
              </a:rPr>
              <a:t>Acropora </a:t>
            </a:r>
            <a:r>
              <a:rPr lang="en" altLang="ja-JP" sz="1100" dirty="0" err="1">
                <a:latin typeface="Meiryo UI" panose="020B0604030504040204" pitchFamily="34" charset="-128"/>
                <a:ea typeface="Meiryo UI" panose="020B0604030504040204" pitchFamily="34" charset="-128"/>
              </a:rPr>
              <a:t>palmata</a:t>
            </a:r>
            <a:endParaRPr lang="en" altLang="ja-JP" sz="1100" dirty="0">
              <a:latin typeface="Meiryo UI" panose="020B0604030504040204" pitchFamily="34" charset="-128"/>
              <a:ea typeface="Meiryo UI" panose="020B0604030504040204" pitchFamily="34" charset="-128"/>
            </a:endParaRPr>
          </a:p>
          <a:p>
            <a:r>
              <a:rPr lang="en" altLang="ja-JP" sz="1100" dirty="0">
                <a:latin typeface="Meiryo UI" panose="020B0604030504040204" pitchFamily="34" charset="-128"/>
                <a:ea typeface="Meiryo UI" panose="020B0604030504040204" pitchFamily="34" charset="-128"/>
              </a:rPr>
              <a:t>Acropora </a:t>
            </a:r>
            <a:r>
              <a:rPr lang="en" altLang="ja-JP" sz="1100" dirty="0" err="1">
                <a:latin typeface="Meiryo UI" panose="020B0604030504040204" pitchFamily="34" charset="-128"/>
                <a:ea typeface="Meiryo UI" panose="020B0604030504040204" pitchFamily="34" charset="-128"/>
              </a:rPr>
              <a:t>cervicornis</a:t>
            </a:r>
            <a:endParaRPr lang="en" altLang="ja-JP" sz="1100" dirty="0">
              <a:latin typeface="Meiryo UI" panose="020B0604030504040204" pitchFamily="34" charset="-128"/>
              <a:ea typeface="Meiryo UI" panose="020B0604030504040204" pitchFamily="34" charset="-128"/>
            </a:endParaRPr>
          </a:p>
        </p:txBody>
      </p:sp>
      <p:sp>
        <p:nvSpPr>
          <p:cNvPr id="9" name="テキスト ボックス 8">
            <a:extLst>
              <a:ext uri="{FF2B5EF4-FFF2-40B4-BE49-F238E27FC236}">
                <a16:creationId xmlns:a16="http://schemas.microsoft.com/office/drawing/2014/main" id="{A1ED3289-4583-4441-BD6A-770007B4E919}"/>
              </a:ext>
            </a:extLst>
          </p:cNvPr>
          <p:cNvSpPr txBox="1"/>
          <p:nvPr/>
        </p:nvSpPr>
        <p:spPr>
          <a:xfrm>
            <a:off x="9576368" y="4349809"/>
            <a:ext cx="2320441" cy="430887"/>
          </a:xfrm>
          <a:prstGeom prst="rect">
            <a:avLst/>
          </a:prstGeom>
          <a:noFill/>
        </p:spPr>
        <p:txBody>
          <a:bodyPr wrap="square" rtlCol="0">
            <a:spAutoFit/>
          </a:bodyPr>
          <a:lstStyle/>
          <a:p>
            <a:r>
              <a:rPr lang="en" altLang="ja-JP" sz="1100" dirty="0">
                <a:latin typeface="Meiryo UI" panose="020B0604030504040204" pitchFamily="34" charset="-128"/>
                <a:ea typeface="Meiryo UI" panose="020B0604030504040204" pitchFamily="34" charset="-128"/>
              </a:rPr>
              <a:t>Porites </a:t>
            </a:r>
            <a:r>
              <a:rPr lang="en" altLang="ja-JP" sz="1100" dirty="0" err="1">
                <a:latin typeface="Meiryo UI" panose="020B0604030504040204" pitchFamily="34" charset="-128"/>
                <a:ea typeface="Meiryo UI" panose="020B0604030504040204" pitchFamily="34" charset="-128"/>
              </a:rPr>
              <a:t>astreoides</a:t>
            </a:r>
            <a:endParaRPr lang="en" altLang="ja-JP" sz="1100" dirty="0">
              <a:latin typeface="Meiryo UI" panose="020B0604030504040204" pitchFamily="34" charset="-128"/>
              <a:ea typeface="Meiryo UI" panose="020B0604030504040204" pitchFamily="34" charset="-128"/>
            </a:endParaRPr>
          </a:p>
          <a:p>
            <a:r>
              <a:rPr lang="en" altLang="ja-JP" sz="1100" dirty="0">
                <a:latin typeface="Meiryo UI" panose="020B0604030504040204" pitchFamily="34" charset="-128"/>
                <a:ea typeface="Meiryo UI" panose="020B0604030504040204" pitchFamily="34" charset="-128"/>
              </a:rPr>
              <a:t>Porites </a:t>
            </a:r>
            <a:r>
              <a:rPr lang="en" altLang="ja-JP" sz="1100" dirty="0" err="1">
                <a:latin typeface="Meiryo UI" panose="020B0604030504040204" pitchFamily="34" charset="-128"/>
                <a:ea typeface="Meiryo UI" panose="020B0604030504040204" pitchFamily="34" charset="-128"/>
              </a:rPr>
              <a:t>porites</a:t>
            </a:r>
            <a:endParaRPr lang="en" altLang="ja-JP" sz="1100" dirty="0">
              <a:latin typeface="Meiryo UI" panose="020B0604030504040204" pitchFamily="34" charset="-128"/>
              <a:ea typeface="Meiryo UI" panose="020B0604030504040204" pitchFamily="34" charset="-128"/>
            </a:endParaRPr>
          </a:p>
        </p:txBody>
      </p:sp>
      <p:pic>
        <p:nvPicPr>
          <p:cNvPr id="5122" name="Picture 2" descr="en.wikipedia.org からのPorites astreoides">
            <a:extLst>
              <a:ext uri="{FF2B5EF4-FFF2-40B4-BE49-F238E27FC236}">
                <a16:creationId xmlns:a16="http://schemas.microsoft.com/office/drawing/2014/main" id="{C87A42EF-A70F-CF40-BF8C-2217683DF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4273" y="4913632"/>
            <a:ext cx="1168400" cy="11684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Caribbean coral Acropora palmata will not vanish without a fight •  Earth.com">
            <a:extLst>
              <a:ext uri="{FF2B5EF4-FFF2-40B4-BE49-F238E27FC236}">
                <a16:creationId xmlns:a16="http://schemas.microsoft.com/office/drawing/2014/main" id="{99CB687B-1470-AE4B-8957-D6C921F62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42" r="18509"/>
          <a:stretch/>
        </p:blipFill>
        <p:spPr bwMode="auto">
          <a:xfrm>
            <a:off x="7806713" y="4913632"/>
            <a:ext cx="1168400" cy="1168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arbados for 'Republic' status - Foreign Affairs News">
            <a:extLst>
              <a:ext uri="{FF2B5EF4-FFF2-40B4-BE49-F238E27FC236}">
                <a16:creationId xmlns:a16="http://schemas.microsoft.com/office/drawing/2014/main" id="{7CBBD7F6-9A20-D847-8CEA-F9DB52FD91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05" y="1180395"/>
            <a:ext cx="3602299" cy="20037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表 11">
            <a:extLst>
              <a:ext uri="{FF2B5EF4-FFF2-40B4-BE49-F238E27FC236}">
                <a16:creationId xmlns:a16="http://schemas.microsoft.com/office/drawing/2014/main" id="{5C175907-BDDE-D548-97D9-25783E15C7C9}"/>
              </a:ext>
            </a:extLst>
          </p:cNvPr>
          <p:cNvGraphicFramePr>
            <a:graphicFrameLocks noGrp="1"/>
          </p:cNvGraphicFramePr>
          <p:nvPr/>
        </p:nvGraphicFramePr>
        <p:xfrm>
          <a:off x="3928944" y="1372659"/>
          <a:ext cx="3075006" cy="1544792"/>
        </p:xfrm>
        <a:graphic>
          <a:graphicData uri="http://schemas.openxmlformats.org/drawingml/2006/table">
            <a:tbl>
              <a:tblPr/>
              <a:tblGrid>
                <a:gridCol w="1025002">
                  <a:extLst>
                    <a:ext uri="{9D8B030D-6E8A-4147-A177-3AD203B41FA5}">
                      <a16:colId xmlns:a16="http://schemas.microsoft.com/office/drawing/2014/main" val="2387406436"/>
                    </a:ext>
                  </a:extLst>
                </a:gridCol>
                <a:gridCol w="1025002">
                  <a:extLst>
                    <a:ext uri="{9D8B030D-6E8A-4147-A177-3AD203B41FA5}">
                      <a16:colId xmlns:a16="http://schemas.microsoft.com/office/drawing/2014/main" val="2638562556"/>
                    </a:ext>
                  </a:extLst>
                </a:gridCol>
                <a:gridCol w="1025002">
                  <a:extLst>
                    <a:ext uri="{9D8B030D-6E8A-4147-A177-3AD203B41FA5}">
                      <a16:colId xmlns:a16="http://schemas.microsoft.com/office/drawing/2014/main" val="1778171134"/>
                    </a:ext>
                  </a:extLst>
                </a:gridCol>
              </a:tblGrid>
              <a:tr h="190337">
                <a:tc>
                  <a:txBody>
                    <a:bodyPr/>
                    <a:lstStyle/>
                    <a:p>
                      <a:pPr algn="l" fontAlgn="t">
                        <a:lnSpc>
                          <a:spcPts val="600"/>
                        </a:lnSpc>
                      </a:pPr>
                      <a:r>
                        <a:rPr lang="en" sz="1050" b="1" dirty="0">
                          <a:solidFill>
                            <a:srgbClr val="000000"/>
                          </a:solidFill>
                          <a:effectLst/>
                          <a:latin typeface="Meiryo UI" panose="020B0604030504040204" pitchFamily="34" charset="-128"/>
                          <a:ea typeface="Meiryo UI" panose="020B0604030504040204" pitchFamily="34" charset="-128"/>
                        </a:rPr>
                        <a:t>Age</a:t>
                      </a:r>
                    </a:p>
                  </a:txBody>
                  <a:tcPr>
                    <a:lnL>
                      <a:noFill/>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EEEEE"/>
                    </a:solidFill>
                  </a:tcPr>
                </a:tc>
                <a:tc>
                  <a:txBody>
                    <a:bodyPr/>
                    <a:lstStyle/>
                    <a:p>
                      <a:pPr algn="l" fontAlgn="t">
                        <a:lnSpc>
                          <a:spcPts val="600"/>
                        </a:lnSpc>
                      </a:pPr>
                      <a:r>
                        <a:rPr lang="en" sz="1050" b="1" dirty="0">
                          <a:solidFill>
                            <a:srgbClr val="000000"/>
                          </a:solidFill>
                          <a:effectLst/>
                          <a:latin typeface="Meiryo UI" panose="020B0604030504040204" pitchFamily="34" charset="-128"/>
                          <a:ea typeface="Meiryo UI" panose="020B0604030504040204" pitchFamily="34" charset="-128"/>
                        </a:rPr>
                        <a:t>Delta °C*</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EEEEE"/>
                    </a:solidFill>
                  </a:tcPr>
                </a:tc>
                <a:tc>
                  <a:txBody>
                    <a:bodyPr/>
                    <a:lstStyle/>
                    <a:p>
                      <a:pPr algn="l" fontAlgn="t">
                        <a:lnSpc>
                          <a:spcPts val="600"/>
                        </a:lnSpc>
                      </a:pPr>
                      <a:r>
                        <a:rPr lang="en" sz="1050" b="1" dirty="0">
                          <a:solidFill>
                            <a:srgbClr val="000000"/>
                          </a:solidFill>
                          <a:effectLst/>
                          <a:latin typeface="Meiryo UI" panose="020B0604030504040204" pitchFamily="34" charset="-128"/>
                          <a:ea typeface="Meiryo UI" panose="020B0604030504040204" pitchFamily="34" charset="-128"/>
                        </a:rPr>
                        <a:t>CO</a:t>
                      </a:r>
                      <a:r>
                        <a:rPr lang="en" sz="1050" b="1" baseline="-25000" dirty="0">
                          <a:solidFill>
                            <a:srgbClr val="000000"/>
                          </a:solidFill>
                          <a:effectLst/>
                          <a:latin typeface="Meiryo UI" panose="020B0604030504040204" pitchFamily="34" charset="-128"/>
                          <a:ea typeface="Meiryo UI" panose="020B0604030504040204" pitchFamily="34" charset="-128"/>
                        </a:rPr>
                        <a:t>2</a:t>
                      </a:r>
                      <a:r>
                        <a:rPr lang="en" sz="1050" b="1" dirty="0">
                          <a:solidFill>
                            <a:srgbClr val="000000"/>
                          </a:solidFill>
                          <a:effectLst/>
                          <a:latin typeface="Meiryo UI" panose="020B0604030504040204" pitchFamily="34" charset="-128"/>
                          <a:ea typeface="Meiryo UI" panose="020B0604030504040204" pitchFamily="34" charset="-128"/>
                        </a:rPr>
                        <a:t> (</a:t>
                      </a:r>
                      <a:r>
                        <a:rPr lang="en" sz="1050" b="1" dirty="0" err="1">
                          <a:solidFill>
                            <a:srgbClr val="000000"/>
                          </a:solidFill>
                          <a:effectLst/>
                          <a:latin typeface="Meiryo UI" panose="020B0604030504040204" pitchFamily="34" charset="-128"/>
                          <a:ea typeface="Meiryo UI" panose="020B0604030504040204" pitchFamily="34" charset="-128"/>
                        </a:rPr>
                        <a:t>ppmv</a:t>
                      </a:r>
                      <a:r>
                        <a:rPr lang="en" sz="1050" b="1" dirty="0">
                          <a:solidFill>
                            <a:srgbClr val="000000"/>
                          </a:solidFill>
                          <a:effectLst/>
                          <a:latin typeface="Meiryo UI" panose="020B0604030504040204" pitchFamily="34" charset="-128"/>
                          <a:ea typeface="Meiryo UI" panose="020B0604030504040204" pitchFamily="34" charset="-128"/>
                        </a:rPr>
                        <a:t>)</a:t>
                      </a:r>
                    </a:p>
                  </a:txBody>
                  <a:tcPr>
                    <a:lnL w="9525" cap="flat" cmpd="sng" algn="ctr">
                      <a:solidFill>
                        <a:srgbClr val="9E9E9E"/>
                      </a:solidFill>
                      <a:prstDash val="solid"/>
                      <a:round/>
                      <a:headEnd type="none" w="med" len="med"/>
                      <a:tailEnd type="none" w="med" len="med"/>
                    </a:lnL>
                    <a:lnR>
                      <a:noFill/>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EEEEE"/>
                    </a:solidFill>
                  </a:tcPr>
                </a:tc>
                <a:extLst>
                  <a:ext uri="{0D108BD9-81ED-4DB2-BD59-A6C34878D82A}">
                    <a16:rowId xmlns:a16="http://schemas.microsoft.com/office/drawing/2014/main" val="1606213227"/>
                  </a:ext>
                </a:extLst>
              </a:tr>
              <a:tr h="242247">
                <a:tc>
                  <a:txBody>
                    <a:bodyPr/>
                    <a:lstStyle/>
                    <a:p>
                      <a:pPr algn="l" fontAlgn="t">
                        <a:lnSpc>
                          <a:spcPts val="600"/>
                        </a:lnSpc>
                      </a:pPr>
                      <a:r>
                        <a:rPr lang="en" sz="1050" b="0" dirty="0">
                          <a:effectLst/>
                          <a:latin typeface="Meiryo UI" panose="020B0604030504040204" pitchFamily="34" charset="-128"/>
                          <a:ea typeface="Meiryo UI" panose="020B0604030504040204" pitchFamily="34" charset="-128"/>
                        </a:rPr>
                        <a:t>Mid-1980s</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0</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350.0</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639505159"/>
                  </a:ext>
                </a:extLst>
              </a:tr>
              <a:tr h="242247">
                <a:tc>
                  <a:txBody>
                    <a:bodyPr/>
                    <a:lstStyle/>
                    <a:p>
                      <a:pPr algn="l" fontAlgn="t">
                        <a:lnSpc>
                          <a:spcPts val="600"/>
                        </a:lnSpc>
                      </a:pPr>
                      <a:r>
                        <a:rPr lang="en" sz="1050" b="0" dirty="0">
                          <a:effectLst/>
                          <a:latin typeface="Meiryo UI" panose="020B0604030504040204" pitchFamily="34" charset="-128"/>
                          <a:ea typeface="Meiryo UI" panose="020B0604030504040204" pitchFamily="34" charset="-128"/>
                        </a:rPr>
                        <a:t>104 ka</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ja-JP" altLang="en-US" sz="1050" b="0">
                          <a:effectLst/>
                          <a:latin typeface="Meiryo UI" panose="020B0604030504040204" pitchFamily="34" charset="-128"/>
                          <a:ea typeface="Meiryo UI" panose="020B0604030504040204" pitchFamily="34" charset="-128"/>
                        </a:rPr>
                        <a:t>−</a:t>
                      </a:r>
                      <a:r>
                        <a:rPr lang="en-US" altLang="ja-JP" sz="1050" b="0" dirty="0">
                          <a:effectLst/>
                          <a:latin typeface="Meiryo UI" panose="020B0604030504040204" pitchFamily="34" charset="-128"/>
                          <a:ea typeface="Meiryo UI" panose="020B0604030504040204" pitchFamily="34" charset="-128"/>
                        </a:rPr>
                        <a:t>4.16</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230.9</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955552985"/>
                  </a:ext>
                </a:extLst>
              </a:tr>
              <a:tr h="242247">
                <a:tc>
                  <a:txBody>
                    <a:bodyPr/>
                    <a:lstStyle/>
                    <a:p>
                      <a:pPr algn="l" fontAlgn="t">
                        <a:lnSpc>
                          <a:spcPts val="600"/>
                        </a:lnSpc>
                      </a:pPr>
                      <a:r>
                        <a:rPr lang="en" sz="1050" b="0">
                          <a:effectLst/>
                          <a:latin typeface="Meiryo UI" panose="020B0604030504040204" pitchFamily="34" charset="-128"/>
                          <a:ea typeface="Meiryo UI" panose="020B0604030504040204" pitchFamily="34" charset="-128"/>
                        </a:rPr>
                        <a:t>125 ka</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dirty="0">
                          <a:effectLst/>
                          <a:latin typeface="Meiryo UI" panose="020B0604030504040204" pitchFamily="34" charset="-128"/>
                          <a:ea typeface="Meiryo UI" panose="020B0604030504040204" pitchFamily="34" charset="-128"/>
                        </a:rPr>
                        <a:t>0.24</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276.5</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950191529"/>
                  </a:ext>
                </a:extLst>
              </a:tr>
              <a:tr h="242247">
                <a:tc>
                  <a:txBody>
                    <a:bodyPr/>
                    <a:lstStyle/>
                    <a:p>
                      <a:pPr algn="l" fontAlgn="t">
                        <a:lnSpc>
                          <a:spcPts val="600"/>
                        </a:lnSpc>
                      </a:pPr>
                      <a:r>
                        <a:rPr lang="en" sz="1050" b="0">
                          <a:effectLst/>
                          <a:latin typeface="Meiryo UI" panose="020B0604030504040204" pitchFamily="34" charset="-128"/>
                          <a:ea typeface="Meiryo UI" panose="020B0604030504040204" pitchFamily="34" charset="-128"/>
                        </a:rPr>
                        <a:t>195 ka</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ja-JP" altLang="en-US" sz="1050" b="0">
                          <a:effectLst/>
                          <a:latin typeface="Meiryo UI" panose="020B0604030504040204" pitchFamily="34" charset="-128"/>
                          <a:ea typeface="Meiryo UI" panose="020B0604030504040204" pitchFamily="34" charset="-128"/>
                        </a:rPr>
                        <a:t>−</a:t>
                      </a:r>
                      <a:r>
                        <a:rPr lang="en-US" altLang="ja-JP" sz="1050" b="0" dirty="0">
                          <a:effectLst/>
                          <a:latin typeface="Meiryo UI" panose="020B0604030504040204" pitchFamily="34" charset="-128"/>
                          <a:ea typeface="Meiryo UI" panose="020B0604030504040204" pitchFamily="34" charset="-128"/>
                        </a:rPr>
                        <a:t>5.22</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a:effectLst/>
                          <a:latin typeface="Meiryo UI" panose="020B0604030504040204" pitchFamily="34" charset="-128"/>
                          <a:ea typeface="Meiryo UI" panose="020B0604030504040204" pitchFamily="34" charset="-128"/>
                        </a:rPr>
                        <a:t>231.5</a:t>
                      </a:r>
                    </a:p>
                  </a:txBody>
                  <a:tcPr marL="114300" marR="114300" marT="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799339994"/>
                  </a:ext>
                </a:extLst>
              </a:tr>
              <a:tr h="294157">
                <a:tc>
                  <a:txBody>
                    <a:bodyPr/>
                    <a:lstStyle/>
                    <a:p>
                      <a:pPr algn="l" fontAlgn="t">
                        <a:lnSpc>
                          <a:spcPts val="600"/>
                        </a:lnSpc>
                      </a:pPr>
                      <a:r>
                        <a:rPr lang="en" sz="1050" b="0">
                          <a:effectLst/>
                          <a:latin typeface="Meiryo UI" panose="020B0604030504040204" pitchFamily="34" charset="-128"/>
                          <a:ea typeface="Meiryo UI" panose="020B0604030504040204" pitchFamily="34" charset="-128"/>
                        </a:rPr>
                        <a:t>220 ka</a:t>
                      </a:r>
                    </a:p>
                  </a:txBody>
                  <a:tcPr marL="114300" marR="114300" marT="114300" marB="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ja-JP" altLang="en-US" sz="1050" b="0">
                          <a:effectLst/>
                          <a:latin typeface="Meiryo UI" panose="020B0604030504040204" pitchFamily="34" charset="-128"/>
                          <a:ea typeface="Meiryo UI" panose="020B0604030504040204" pitchFamily="34" charset="-128"/>
                        </a:rPr>
                        <a:t>−</a:t>
                      </a:r>
                      <a:r>
                        <a:rPr lang="en-US" altLang="ja-JP" sz="1050" b="0" dirty="0">
                          <a:effectLst/>
                          <a:latin typeface="Meiryo UI" panose="020B0604030504040204" pitchFamily="34" charset="-128"/>
                          <a:ea typeface="Meiryo UI" panose="020B0604030504040204" pitchFamily="34" charset="-128"/>
                        </a:rPr>
                        <a:t>4.31</a:t>
                      </a:r>
                    </a:p>
                  </a:txBody>
                  <a:tcPr marL="114300" marR="114300" marT="114300" marB="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l" fontAlgn="t">
                        <a:lnSpc>
                          <a:spcPts val="600"/>
                        </a:lnSpc>
                      </a:pPr>
                      <a:r>
                        <a:rPr lang="en-US" altLang="ja-JP" sz="1050" b="0" dirty="0">
                          <a:effectLst/>
                          <a:latin typeface="Meiryo UI" panose="020B0604030504040204" pitchFamily="34" charset="-128"/>
                          <a:ea typeface="Meiryo UI" panose="020B0604030504040204" pitchFamily="34" charset="-128"/>
                        </a:rPr>
                        <a:t>251.2</a:t>
                      </a:r>
                    </a:p>
                  </a:txBody>
                  <a:tcPr marL="114300" marR="114300" marT="114300" marB="11430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76469432"/>
                  </a:ext>
                </a:extLst>
              </a:tr>
            </a:tbl>
          </a:graphicData>
        </a:graphic>
      </p:graphicFrame>
      <p:sp>
        <p:nvSpPr>
          <p:cNvPr id="16" name="テキスト ボックス 15">
            <a:extLst>
              <a:ext uri="{FF2B5EF4-FFF2-40B4-BE49-F238E27FC236}">
                <a16:creationId xmlns:a16="http://schemas.microsoft.com/office/drawing/2014/main" id="{9CF5B525-2586-154F-80B9-BFE13159F9B8}"/>
              </a:ext>
            </a:extLst>
          </p:cNvPr>
          <p:cNvSpPr txBox="1"/>
          <p:nvPr/>
        </p:nvSpPr>
        <p:spPr>
          <a:xfrm>
            <a:off x="727738" y="3301253"/>
            <a:ext cx="6104698" cy="2000548"/>
          </a:xfrm>
          <a:prstGeom prst="rect">
            <a:avLst/>
          </a:prstGeom>
          <a:noFill/>
        </p:spPr>
        <p:txBody>
          <a:bodyPr wrap="square" rtlCol="0">
            <a:spAutoFit/>
          </a:bodyPr>
          <a:lstStyle/>
          <a:p>
            <a:pPr marL="285750" indent="-285750">
              <a:buFont typeface="Arial" panose="020B0604020202020204" pitchFamily="34" charset="0"/>
              <a:buChar char="•"/>
            </a:pPr>
            <a:r>
              <a:rPr lang="en" altLang="ja-JP" dirty="0">
                <a:latin typeface="Meiryo" panose="020B0604030504040204" pitchFamily="34" charset="-128"/>
                <a:ea typeface="Meiryo" panose="020B0604030504040204" pitchFamily="34" charset="-128"/>
              </a:rPr>
              <a:t>Persistence of community in Pleistocene</a:t>
            </a:r>
          </a:p>
          <a:p>
            <a:pPr marL="285750" indent="-285750">
              <a:buFont typeface="Arial" panose="020B0604020202020204" pitchFamily="34" charset="0"/>
              <a:buChar char="•"/>
            </a:pPr>
            <a:r>
              <a:rPr lang="en" altLang="ja-JP" dirty="0">
                <a:latin typeface="Meiryo" panose="020B0604030504040204" pitchFamily="34" charset="-128"/>
                <a:ea typeface="Meiryo" panose="020B0604030504040204" pitchFamily="34" charset="-128"/>
              </a:rPr>
              <a:t>Modern variability caused by overfishing, disease, land erosion</a:t>
            </a:r>
          </a:p>
          <a:p>
            <a:endParaRPr lang="en" altLang="ja-JP" dirty="0">
              <a:latin typeface="Meiryo" panose="020B0604030504040204" pitchFamily="34" charset="-128"/>
              <a:ea typeface="Meiryo" panose="020B0604030504040204" pitchFamily="34" charset="-128"/>
            </a:endParaRPr>
          </a:p>
          <a:p>
            <a:r>
              <a:rPr lang="en" altLang="ja-JP" dirty="0">
                <a:latin typeface="Meiryo" panose="020B0604030504040204" pitchFamily="34" charset="-128"/>
                <a:ea typeface="Meiryo" panose="020B0604030504040204" pitchFamily="34" charset="-128"/>
              </a:rPr>
              <a:t>Sugar cane agriculture in the mid-17th century had severe impact on the marine ecosystem.</a:t>
            </a:r>
          </a:p>
          <a:p>
            <a:pPr marL="285750" indent="-285750">
              <a:buFont typeface="Arial" panose="020B0604020202020204" pitchFamily="34" charset="0"/>
              <a:buChar char="•"/>
            </a:pPr>
            <a:endParaRPr lang="en" altLang="ja-JP" sz="1600" dirty="0">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0024339F-9040-014E-9323-DDD058186159}"/>
              </a:ext>
            </a:extLst>
          </p:cNvPr>
          <p:cNvSpPr txBox="1"/>
          <p:nvPr/>
        </p:nvSpPr>
        <p:spPr>
          <a:xfrm>
            <a:off x="9288932" y="873335"/>
            <a:ext cx="2607877" cy="307777"/>
          </a:xfrm>
          <a:prstGeom prst="rect">
            <a:avLst/>
          </a:prstGeom>
          <a:noFill/>
        </p:spPr>
        <p:txBody>
          <a:bodyPr wrap="square" rtlCol="0">
            <a:spAutoFit/>
          </a:bodyPr>
          <a:lstStyle/>
          <a:p>
            <a:r>
              <a:rPr lang="en" altLang="ja-JP" sz="1400" dirty="0">
                <a:solidFill>
                  <a:schemeClr val="bg1">
                    <a:lumMod val="50000"/>
                  </a:schemeClr>
                </a:solidFill>
                <a:latin typeface="Meiryo" panose="020B0604030504040204" pitchFamily="34" charset="-128"/>
                <a:ea typeface="Meiryo" panose="020B0604030504040204" pitchFamily="34" charset="-128"/>
              </a:rPr>
              <a:t>Jackson and </a:t>
            </a:r>
            <a:r>
              <a:rPr lang="en" altLang="ja-JP" sz="1400" dirty="0" err="1">
                <a:solidFill>
                  <a:schemeClr val="bg1">
                    <a:lumMod val="50000"/>
                  </a:schemeClr>
                </a:solidFill>
                <a:latin typeface="Meiryo" panose="020B0604030504040204" pitchFamily="34" charset="-128"/>
                <a:ea typeface="Meiryo" panose="020B0604030504040204" pitchFamily="34" charset="-128"/>
              </a:rPr>
              <a:t>Pandolfi</a:t>
            </a:r>
            <a:r>
              <a:rPr lang="en" altLang="ja-JP" sz="1400" dirty="0">
                <a:solidFill>
                  <a:schemeClr val="bg1">
                    <a:lumMod val="50000"/>
                  </a:schemeClr>
                </a:solidFill>
                <a:latin typeface="Meiryo" panose="020B0604030504040204" pitchFamily="34" charset="-128"/>
                <a:ea typeface="Meiryo" panose="020B0604030504040204" pitchFamily="34" charset="-128"/>
              </a:rPr>
              <a:t>, 2006</a:t>
            </a:r>
          </a:p>
        </p:txBody>
      </p:sp>
      <p:pic>
        <p:nvPicPr>
          <p:cNvPr id="5128" name="Picture 8" descr="Sugar cane field 05">
            <a:extLst>
              <a:ext uri="{FF2B5EF4-FFF2-40B4-BE49-F238E27FC236}">
                <a16:creationId xmlns:a16="http://schemas.microsoft.com/office/drawing/2014/main" id="{CADCC0D2-7F97-C147-B59E-86336E6CB6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5225" y="5130186"/>
            <a:ext cx="2267211" cy="1275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276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6BEEA3E1-B750-E147-BEE8-F03F3D2BD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746223"/>
            <a:ext cx="7707630" cy="611177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3C5061A-AA97-1D41-821E-3331B0B56BB4}"/>
              </a:ext>
            </a:extLst>
          </p:cNvPr>
          <p:cNvSpPr txBox="1"/>
          <p:nvPr/>
        </p:nvSpPr>
        <p:spPr>
          <a:xfrm>
            <a:off x="445908" y="452508"/>
            <a:ext cx="11746091" cy="461665"/>
          </a:xfrm>
          <a:prstGeom prst="rect">
            <a:avLst/>
          </a:prstGeom>
          <a:noFill/>
        </p:spPr>
        <p:txBody>
          <a:bodyPr wrap="square" rtlCol="0">
            <a:spAutoFit/>
          </a:bodyPr>
          <a:lstStyle/>
          <a:p>
            <a:r>
              <a:rPr lang="en" altLang="ja-JP" sz="2400" b="1" dirty="0">
                <a:latin typeface="Meiryo" panose="020B0604030504040204" pitchFamily="34" charset="-128"/>
                <a:ea typeface="Meiryo" panose="020B0604030504040204" pitchFamily="34" charset="-128"/>
              </a:rPr>
              <a:t>A GLOBAL MAP OF HUMAN IMPACT ON MARINE ECOSYSTEMS</a:t>
            </a:r>
          </a:p>
        </p:txBody>
      </p:sp>
    </p:spTree>
    <p:extLst>
      <p:ext uri="{BB962C8B-B14F-4D97-AF65-F5344CB8AC3E}">
        <p14:creationId xmlns:p14="http://schemas.microsoft.com/office/powerpoint/2010/main" val="52917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3C5061A-AA97-1D41-821E-3331B0B56BB4}"/>
              </a:ext>
            </a:extLst>
          </p:cNvPr>
          <p:cNvSpPr txBox="1"/>
          <p:nvPr/>
        </p:nvSpPr>
        <p:spPr>
          <a:xfrm>
            <a:off x="445908" y="452508"/>
            <a:ext cx="11746091" cy="461665"/>
          </a:xfrm>
          <a:prstGeom prst="rect">
            <a:avLst/>
          </a:prstGeom>
          <a:noFill/>
        </p:spPr>
        <p:txBody>
          <a:bodyPr wrap="square" rtlCol="0">
            <a:spAutoFit/>
          </a:bodyPr>
          <a:lstStyle/>
          <a:p>
            <a:r>
              <a:rPr lang="en" altLang="ja-JP" sz="2400" b="1" dirty="0">
                <a:latin typeface="Meiryo" panose="020B0604030504040204" pitchFamily="34" charset="-128"/>
                <a:ea typeface="Meiryo" panose="020B0604030504040204" pitchFamily="34" charset="-128"/>
              </a:rPr>
              <a:t>A GLOBAL MAP OF HUMAN IMPACT ON MARINE ECOSYSTEMS</a:t>
            </a:r>
          </a:p>
        </p:txBody>
      </p:sp>
      <p:pic>
        <p:nvPicPr>
          <p:cNvPr id="4" name="図 3">
            <a:extLst>
              <a:ext uri="{FF2B5EF4-FFF2-40B4-BE49-F238E27FC236}">
                <a16:creationId xmlns:a16="http://schemas.microsoft.com/office/drawing/2014/main" id="{D0627C6B-3D13-734D-9098-6CDB3DF215CC}"/>
              </a:ext>
            </a:extLst>
          </p:cNvPr>
          <p:cNvPicPr>
            <a:picLocks noChangeAspect="1"/>
          </p:cNvPicPr>
          <p:nvPr/>
        </p:nvPicPr>
        <p:blipFill>
          <a:blip r:embed="rId3"/>
          <a:stretch>
            <a:fillRect/>
          </a:stretch>
        </p:blipFill>
        <p:spPr>
          <a:xfrm>
            <a:off x="243840" y="1065689"/>
            <a:ext cx="7018604" cy="3208020"/>
          </a:xfrm>
          <a:prstGeom prst="rect">
            <a:avLst/>
          </a:prstGeom>
        </p:spPr>
      </p:pic>
      <p:sp>
        <p:nvSpPr>
          <p:cNvPr id="12" name="テキスト ボックス 11">
            <a:extLst>
              <a:ext uri="{FF2B5EF4-FFF2-40B4-BE49-F238E27FC236}">
                <a16:creationId xmlns:a16="http://schemas.microsoft.com/office/drawing/2014/main" id="{D5A7E7AC-7E8F-BF4A-B69B-35A02DBA8DB2}"/>
              </a:ext>
            </a:extLst>
          </p:cNvPr>
          <p:cNvSpPr txBox="1"/>
          <p:nvPr/>
        </p:nvSpPr>
        <p:spPr>
          <a:xfrm>
            <a:off x="243840" y="1330270"/>
            <a:ext cx="2667077" cy="307777"/>
          </a:xfrm>
          <a:prstGeom prst="rect">
            <a:avLst/>
          </a:prstGeom>
          <a:noFill/>
        </p:spPr>
        <p:txBody>
          <a:bodyPr wrap="none" rtlCol="0">
            <a:spAutoFit/>
          </a:bodyPr>
          <a:lstStyle/>
          <a:p>
            <a:r>
              <a:rPr kumimoji="1" lang="en-US" altLang="ja-JP" sz="1400" dirty="0">
                <a:latin typeface="Meiryo UI" panose="020B0604030504040204" pitchFamily="34" charset="-128"/>
                <a:ea typeface="Meiryo UI" panose="020B0604030504040204" pitchFamily="34" charset="-128"/>
              </a:rPr>
              <a:t>Compiling expert knowledge</a:t>
            </a:r>
            <a:endParaRPr kumimoji="1" lang="ja-JP" altLang="en-US" sz="1400">
              <a:latin typeface="Meiryo UI" panose="020B0604030504040204" pitchFamily="34" charset="-128"/>
              <a:ea typeface="Meiryo UI" panose="020B0604030504040204" pitchFamily="34" charset="-128"/>
            </a:endParaRPr>
          </a:p>
        </p:txBody>
      </p:sp>
      <p:pic>
        <p:nvPicPr>
          <p:cNvPr id="13" name="図 12" descr="図形 が含まれている画像&#10;&#10;自動的に生成された説明">
            <a:extLst>
              <a:ext uri="{FF2B5EF4-FFF2-40B4-BE49-F238E27FC236}">
                <a16:creationId xmlns:a16="http://schemas.microsoft.com/office/drawing/2014/main" id="{38786BD1-957E-9D48-9890-22493E55416A}"/>
              </a:ext>
            </a:extLst>
          </p:cNvPr>
          <p:cNvPicPr>
            <a:picLocks noChangeAspect="1"/>
          </p:cNvPicPr>
          <p:nvPr/>
        </p:nvPicPr>
        <p:blipFill>
          <a:blip r:embed="rId4"/>
          <a:stretch>
            <a:fillRect/>
          </a:stretch>
        </p:blipFill>
        <p:spPr>
          <a:xfrm>
            <a:off x="7197089" y="2669699"/>
            <a:ext cx="4994910" cy="3972696"/>
          </a:xfrm>
          <a:prstGeom prst="rect">
            <a:avLst/>
          </a:prstGeom>
        </p:spPr>
      </p:pic>
      <p:sp>
        <p:nvSpPr>
          <p:cNvPr id="14" name="正方形/長方形 13">
            <a:extLst>
              <a:ext uri="{FF2B5EF4-FFF2-40B4-BE49-F238E27FC236}">
                <a16:creationId xmlns:a16="http://schemas.microsoft.com/office/drawing/2014/main" id="{63A43E6D-12E4-C24D-8625-D8990921E6D4}"/>
              </a:ext>
            </a:extLst>
          </p:cNvPr>
          <p:cNvSpPr/>
          <p:nvPr/>
        </p:nvSpPr>
        <p:spPr>
          <a:xfrm>
            <a:off x="2087880" y="4924956"/>
            <a:ext cx="6096000" cy="1600438"/>
          </a:xfrm>
          <a:prstGeom prst="rect">
            <a:avLst/>
          </a:prstGeom>
        </p:spPr>
        <p:txBody>
          <a:bodyPr>
            <a:spAutoFit/>
          </a:bodyPr>
          <a:lstStyle/>
          <a:p>
            <a:r>
              <a:rPr lang="en" altLang="ja-JP" sz="1400">
                <a:latin typeface="Meiryo UI" panose="020B0604030504040204" pitchFamily="34" charset="-128"/>
                <a:ea typeface="Meiryo UI" panose="020B0604030504040204" pitchFamily="34" charset="-128"/>
              </a:rPr>
              <a:t>Example layers</a:t>
            </a:r>
          </a:p>
          <a:p>
            <a:r>
              <a:rPr lang="en" altLang="ja-JP" sz="1400" dirty="0">
                <a:latin typeface="Meiryo UI" panose="020B0604030504040204" pitchFamily="34" charset="-128"/>
                <a:ea typeface="Meiryo UI" panose="020B0604030504040204" pitchFamily="34" charset="-128"/>
              </a:rPr>
              <a:t>A) pelagic, low-bycatch fishing, </a:t>
            </a:r>
          </a:p>
          <a:p>
            <a:r>
              <a:rPr lang="en" altLang="ja-JP" sz="1400" dirty="0">
                <a:latin typeface="Meiryo UI" panose="020B0604030504040204" pitchFamily="34" charset="-128"/>
                <a:ea typeface="Meiryo UI" panose="020B0604030504040204" pitchFamily="34" charset="-128"/>
              </a:rPr>
              <a:t>B) pelagic, high-bycatch fishing, </a:t>
            </a:r>
          </a:p>
          <a:p>
            <a:r>
              <a:rPr lang="en" altLang="ja-JP" sz="1400" dirty="0">
                <a:latin typeface="Meiryo UI" panose="020B0604030504040204" pitchFamily="34" charset="-128"/>
                <a:ea typeface="Meiryo UI" panose="020B0604030504040204" pitchFamily="34" charset="-128"/>
              </a:rPr>
              <a:t>C) demersal habitat-modifying fishing, </a:t>
            </a:r>
          </a:p>
          <a:p>
            <a:r>
              <a:rPr lang="en" altLang="ja-JP" sz="1400" dirty="0">
                <a:latin typeface="Meiryo UI" panose="020B0604030504040204" pitchFamily="34" charset="-128"/>
                <a:ea typeface="Meiryo UI" panose="020B0604030504040204" pitchFamily="34" charset="-128"/>
              </a:rPr>
              <a:t>D) demersal non-</a:t>
            </a:r>
            <a:r>
              <a:rPr lang="en" altLang="ja-JP" sz="1400" dirty="0" err="1">
                <a:latin typeface="Meiryo UI" panose="020B0604030504040204" pitchFamily="34" charset="-128"/>
                <a:ea typeface="Meiryo UI" panose="020B0604030504040204" pitchFamily="34" charset="-128"/>
              </a:rPr>
              <a:t>habitatmodifying</a:t>
            </a:r>
            <a:r>
              <a:rPr lang="en" altLang="ja-JP" sz="1400" dirty="0">
                <a:latin typeface="Meiryo UI" panose="020B0604030504040204" pitchFamily="34" charset="-128"/>
                <a:ea typeface="Meiryo UI" panose="020B0604030504040204" pitchFamily="34" charset="-128"/>
              </a:rPr>
              <a:t>, low-bycatch fishing, </a:t>
            </a:r>
          </a:p>
          <a:p>
            <a:r>
              <a:rPr lang="en" altLang="ja-JP" sz="1400" dirty="0">
                <a:latin typeface="Meiryo UI" panose="020B0604030504040204" pitchFamily="34" charset="-128"/>
                <a:ea typeface="Meiryo UI" panose="020B0604030504040204" pitchFamily="34" charset="-128"/>
              </a:rPr>
              <a:t>E) demersal non- habitat-modifying, high-bycatch fishing, </a:t>
            </a:r>
          </a:p>
          <a:p>
            <a:r>
              <a:rPr lang="en" altLang="ja-JP" sz="1400" dirty="0">
                <a:latin typeface="Meiryo UI" panose="020B0604030504040204" pitchFamily="34" charset="-128"/>
                <a:ea typeface="Meiryo UI" panose="020B0604030504040204" pitchFamily="34" charset="-128"/>
              </a:rPr>
              <a:t>F) shipping, </a:t>
            </a:r>
            <a:endParaRPr lang="ja-JP" altLang="en-US" sz="14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144961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605E197-621E-3141-9B65-FE1D0C5653E5}"/>
              </a:ext>
            </a:extLst>
          </p:cNvPr>
          <p:cNvSpPr txBox="1"/>
          <p:nvPr/>
        </p:nvSpPr>
        <p:spPr>
          <a:xfrm>
            <a:off x="445908" y="452508"/>
            <a:ext cx="11746091"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Implications for management</a:t>
            </a:r>
            <a:endParaRPr lang="en" altLang="ja-JP" b="1" dirty="0">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0E93F8E3-2214-6241-BAB7-899AFED34381}"/>
              </a:ext>
            </a:extLst>
          </p:cNvPr>
          <p:cNvSpPr txBox="1"/>
          <p:nvPr/>
        </p:nvSpPr>
        <p:spPr>
          <a:xfrm>
            <a:off x="920329" y="1182231"/>
            <a:ext cx="10351340" cy="2246769"/>
          </a:xfrm>
          <a:prstGeom prst="rect">
            <a:avLst/>
          </a:prstGeom>
          <a:noFill/>
        </p:spPr>
        <p:txBody>
          <a:bodyPr wrap="square" rtlCol="0">
            <a:spAutoFit/>
          </a:bodyPr>
          <a:lstStyle/>
          <a:p>
            <a:r>
              <a:rPr lang="en" altLang="ja-JP" sz="2000" dirty="0">
                <a:latin typeface="Meiryo" panose="020B0604030504040204" pitchFamily="34" charset="-128"/>
                <a:ea typeface="Meiryo" panose="020B0604030504040204" pitchFamily="34" charset="-128"/>
              </a:rPr>
              <a:t>Problems</a:t>
            </a:r>
          </a:p>
          <a:p>
            <a:pPr marL="457200" indent="-457200">
              <a:buFont typeface="+mj-ea"/>
              <a:buAutoNum type="circleNumDbPlain"/>
            </a:pPr>
            <a:r>
              <a:rPr lang="en" altLang="ja-JP" sz="2000" dirty="0">
                <a:latin typeface="Meiryo" panose="020B0604030504040204" pitchFamily="34" charset="-128"/>
                <a:ea typeface="Meiryo" panose="020B0604030504040204" pitchFamily="34" charset="-128"/>
              </a:rPr>
              <a:t>management without a temporal context</a:t>
            </a:r>
          </a:p>
          <a:p>
            <a:pPr marL="457200" indent="-457200">
              <a:buFont typeface="+mj-ea"/>
              <a:buAutoNum type="circleNumDbPlain"/>
            </a:pPr>
            <a:r>
              <a:rPr lang="en" altLang="ja-JP" sz="2000" dirty="0">
                <a:latin typeface="Meiryo" panose="020B0604030504040204" pitchFamily="34" charset="-128"/>
                <a:ea typeface="Meiryo" panose="020B0604030504040204" pitchFamily="34" charset="-128"/>
              </a:rPr>
              <a:t>a diminished ability to differentiate between chronic and cumulative impacts</a:t>
            </a:r>
          </a:p>
          <a:p>
            <a:pPr marL="457200" indent="-457200">
              <a:buFont typeface="+mj-ea"/>
              <a:buAutoNum type="circleNumDbPlain"/>
            </a:pPr>
            <a:r>
              <a:rPr lang="en" altLang="ja-JP" sz="2000" dirty="0">
                <a:latin typeface="Meiryo" panose="020B0604030504040204" pitchFamily="34" charset="-128"/>
                <a:ea typeface="Meiryo" panose="020B0604030504040204" pitchFamily="34" charset="-128"/>
              </a:rPr>
              <a:t>uncertainty in attributing ecological changes to human or natural agency</a:t>
            </a:r>
          </a:p>
          <a:p>
            <a:pPr marL="457200" indent="-457200">
              <a:buFont typeface="+mj-ea"/>
              <a:buAutoNum type="circleNumDbPlain"/>
            </a:pPr>
            <a:r>
              <a:rPr lang="en" altLang="ja-JP" sz="2000" dirty="0">
                <a:latin typeface="Meiryo" panose="020B0604030504040204" pitchFamily="34" charset="-128"/>
                <a:ea typeface="Meiryo" panose="020B0604030504040204" pitchFamily="34" charset="-128"/>
              </a:rPr>
              <a:t>encouraged equilibrium views of ecosystem dynamics </a:t>
            </a:r>
          </a:p>
          <a:p>
            <a:pPr marL="457200" indent="-457200">
              <a:buFont typeface="+mj-ea"/>
              <a:buAutoNum type="circleNumDbPlain"/>
            </a:pPr>
            <a:r>
              <a:rPr lang="en" altLang="ja-JP" sz="2000" dirty="0">
                <a:latin typeface="Meiryo" panose="020B0604030504040204" pitchFamily="34" charset="-128"/>
                <a:ea typeface="Meiryo" panose="020B0604030504040204" pitchFamily="34" charset="-128"/>
              </a:rPr>
              <a:t>difficulty in setting management goals and assessing the effectiveness of management actions.</a:t>
            </a:r>
          </a:p>
        </p:txBody>
      </p:sp>
      <p:sp>
        <p:nvSpPr>
          <p:cNvPr id="6" name="正方形/長方形 5">
            <a:extLst>
              <a:ext uri="{FF2B5EF4-FFF2-40B4-BE49-F238E27FC236}">
                <a16:creationId xmlns:a16="http://schemas.microsoft.com/office/drawing/2014/main" id="{240D959C-E575-5E47-9A99-8532303F73F2}"/>
              </a:ext>
            </a:extLst>
          </p:cNvPr>
          <p:cNvSpPr/>
          <p:nvPr/>
        </p:nvSpPr>
        <p:spPr>
          <a:xfrm>
            <a:off x="721488" y="4321739"/>
            <a:ext cx="10550181" cy="1938992"/>
          </a:xfrm>
          <a:prstGeom prst="rect">
            <a:avLst/>
          </a:prstGeom>
        </p:spPr>
        <p:txBody>
          <a:bodyPr wrap="square">
            <a:spAutoFit/>
          </a:bodyPr>
          <a:lstStyle/>
          <a:p>
            <a:r>
              <a:rPr lang="en" altLang="ja-JP" sz="2400" b="1" dirty="0">
                <a:solidFill>
                  <a:schemeClr val="accent6">
                    <a:lumMod val="75000"/>
                  </a:schemeClr>
                </a:solidFill>
                <a:latin typeface="Meiryo UI" panose="020B0604030504040204" pitchFamily="34" charset="-128"/>
                <a:ea typeface="Meiryo UI" panose="020B0604030504040204" pitchFamily="34" charset="-128"/>
              </a:rPr>
              <a:t>Solution</a:t>
            </a:r>
          </a:p>
          <a:p>
            <a:pPr marL="457200" indent="-457200">
              <a:buFont typeface="+mj-lt"/>
              <a:buAutoNum type="alphaUcParenR"/>
            </a:pPr>
            <a:r>
              <a:rPr lang="en" altLang="ja-JP" sz="2400" dirty="0">
                <a:latin typeface="Meiryo UI" panose="020B0604030504040204" pitchFamily="34" charset="-128"/>
                <a:ea typeface="Meiryo UI" panose="020B0604030504040204" pitchFamily="34" charset="-128"/>
              </a:rPr>
              <a:t>identifying </a:t>
            </a:r>
            <a:r>
              <a:rPr lang="en" altLang="ja-JP" sz="2400" dirty="0">
                <a:solidFill>
                  <a:schemeClr val="accent6">
                    <a:lumMod val="75000"/>
                  </a:schemeClr>
                </a:solidFill>
                <a:latin typeface="Meiryo UI" panose="020B0604030504040204" pitchFamily="34" charset="-128"/>
                <a:ea typeface="Meiryo UI" panose="020B0604030504040204" pitchFamily="34" charset="-128"/>
              </a:rPr>
              <a:t>drivers</a:t>
            </a:r>
            <a:r>
              <a:rPr lang="en" altLang="ja-JP" sz="2400" dirty="0">
                <a:latin typeface="Meiryo UI" panose="020B0604030504040204" pitchFamily="34" charset="-128"/>
                <a:ea typeface="Meiryo UI" panose="020B0604030504040204" pitchFamily="34" charset="-128"/>
              </a:rPr>
              <a:t> of ecosystem change</a:t>
            </a:r>
          </a:p>
          <a:p>
            <a:pPr marL="457200" indent="-457200">
              <a:buFont typeface="+mj-lt"/>
              <a:buAutoNum type="alphaUcParenR"/>
            </a:pPr>
            <a:r>
              <a:rPr lang="en" altLang="ja-JP" sz="2400" dirty="0">
                <a:latin typeface="Meiryo UI" panose="020B0604030504040204" pitchFamily="34" charset="-128"/>
                <a:ea typeface="Meiryo UI" panose="020B0604030504040204" pitchFamily="34" charset="-128"/>
              </a:rPr>
              <a:t>providing meaningful </a:t>
            </a:r>
            <a:r>
              <a:rPr lang="en" altLang="ja-JP" sz="2400" dirty="0">
                <a:solidFill>
                  <a:schemeClr val="accent6">
                    <a:lumMod val="75000"/>
                  </a:schemeClr>
                </a:solidFill>
                <a:latin typeface="Meiryo UI" panose="020B0604030504040204" pitchFamily="34" charset="-128"/>
                <a:ea typeface="Meiryo UI" panose="020B0604030504040204" pitchFamily="34" charset="-128"/>
              </a:rPr>
              <a:t>goals</a:t>
            </a:r>
            <a:r>
              <a:rPr lang="en" altLang="ja-JP" sz="2400" dirty="0">
                <a:latin typeface="Meiryo UI" panose="020B0604030504040204" pitchFamily="34" charset="-128"/>
                <a:ea typeface="Meiryo UI" panose="020B0604030504040204" pitchFamily="34" charset="-128"/>
              </a:rPr>
              <a:t> for successful management and a means for measuring success of management actions</a:t>
            </a:r>
          </a:p>
          <a:p>
            <a:pPr marL="457200" indent="-457200">
              <a:buFont typeface="+mj-lt"/>
              <a:buAutoNum type="alphaUcParenR"/>
            </a:pPr>
            <a:r>
              <a:rPr lang="en" altLang="ja-JP" sz="2400" dirty="0">
                <a:latin typeface="Meiryo UI" panose="020B0604030504040204" pitchFamily="34" charset="-128"/>
                <a:ea typeface="Meiryo UI" panose="020B0604030504040204" pitchFamily="34" charset="-128"/>
              </a:rPr>
              <a:t>adopting a </a:t>
            </a:r>
            <a:r>
              <a:rPr lang="en" altLang="ja-JP" sz="2400" dirty="0">
                <a:solidFill>
                  <a:schemeClr val="accent6">
                    <a:lumMod val="75000"/>
                  </a:schemeClr>
                </a:solidFill>
                <a:latin typeface="Meiryo UI" panose="020B0604030504040204" pitchFamily="34" charset="-128"/>
                <a:ea typeface="Meiryo UI" panose="020B0604030504040204" pitchFamily="34" charset="-128"/>
              </a:rPr>
              <a:t>dynamic view</a:t>
            </a:r>
            <a:r>
              <a:rPr lang="en" altLang="ja-JP" sz="2400" dirty="0">
                <a:latin typeface="Meiryo UI" panose="020B0604030504040204" pitchFamily="34" charset="-128"/>
                <a:ea typeface="Meiryo UI" panose="020B0604030504040204" pitchFamily="34" charset="-128"/>
              </a:rPr>
              <a:t> of ecosystems.</a:t>
            </a:r>
            <a:endParaRPr lang="ja-JP" altLang="en-US" sz="24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93096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C9DB3E-9410-BF4A-A36A-CC349A56C136}"/>
              </a:ext>
            </a:extLst>
          </p:cNvPr>
          <p:cNvSpPr txBox="1"/>
          <p:nvPr/>
        </p:nvSpPr>
        <p:spPr>
          <a:xfrm>
            <a:off x="445909" y="452508"/>
            <a:ext cx="11300182"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Human impacts on coral reefs</a:t>
            </a:r>
            <a:endParaRPr lang="en" altLang="ja-JP" b="1"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CAB35F0-1EC5-3149-ACB2-F1D0D27A00FC}"/>
              </a:ext>
            </a:extLst>
          </p:cNvPr>
          <p:cNvSpPr txBox="1"/>
          <p:nvPr/>
        </p:nvSpPr>
        <p:spPr>
          <a:xfrm>
            <a:off x="899252" y="1218366"/>
            <a:ext cx="10038825" cy="2369880"/>
          </a:xfrm>
          <a:prstGeom prst="rect">
            <a:avLst/>
          </a:prstGeom>
          <a:noFill/>
        </p:spPr>
        <p:txBody>
          <a:bodyPr wrap="square" rtlCol="0">
            <a:spAutoFit/>
          </a:bodyPr>
          <a:lstStyle/>
          <a:p>
            <a:r>
              <a:rPr lang="en" altLang="ja-JP" sz="2400" dirty="0">
                <a:latin typeface="Meiryo" panose="020B0604030504040204" pitchFamily="34" charset="-128"/>
                <a:ea typeface="Meiryo" panose="020B0604030504040204" pitchFamily="34" charset="-128"/>
              </a:rPr>
              <a:t>Increased impacts:</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Overfishing</a:t>
            </a:r>
            <a:endParaRPr lang="en" altLang="ja-JP" sz="20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Pollution</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Agriculture</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Land development</a:t>
            </a:r>
          </a:p>
          <a:p>
            <a:r>
              <a:rPr lang="en" altLang="ja-JP" sz="2400" dirty="0">
                <a:latin typeface="Meiryo" panose="020B0604030504040204" pitchFamily="34" charset="-128"/>
                <a:ea typeface="Meiryo" panose="020B0604030504040204" pitchFamily="34" charset="-128"/>
              </a:rPr>
              <a:t>…</a:t>
            </a:r>
            <a:endParaRPr lang="en" altLang="ja-JP" sz="28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05863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C9DB3E-9410-BF4A-A36A-CC349A56C136}"/>
              </a:ext>
            </a:extLst>
          </p:cNvPr>
          <p:cNvSpPr txBox="1"/>
          <p:nvPr/>
        </p:nvSpPr>
        <p:spPr>
          <a:xfrm>
            <a:off x="445909" y="452508"/>
            <a:ext cx="11300182"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Human impacts on coral reefs</a:t>
            </a:r>
            <a:endParaRPr lang="en" altLang="ja-JP" b="1"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CAB35F0-1EC5-3149-ACB2-F1D0D27A00FC}"/>
              </a:ext>
            </a:extLst>
          </p:cNvPr>
          <p:cNvSpPr txBox="1"/>
          <p:nvPr/>
        </p:nvSpPr>
        <p:spPr>
          <a:xfrm>
            <a:off x="899252" y="1218366"/>
            <a:ext cx="10038825" cy="2369880"/>
          </a:xfrm>
          <a:prstGeom prst="rect">
            <a:avLst/>
          </a:prstGeom>
          <a:noFill/>
        </p:spPr>
        <p:txBody>
          <a:bodyPr wrap="square" rtlCol="0">
            <a:spAutoFit/>
          </a:bodyPr>
          <a:lstStyle/>
          <a:p>
            <a:r>
              <a:rPr lang="en" altLang="ja-JP" sz="2400" dirty="0">
                <a:latin typeface="Meiryo" panose="020B0604030504040204" pitchFamily="34" charset="-128"/>
                <a:ea typeface="Meiryo" panose="020B0604030504040204" pitchFamily="34" charset="-128"/>
              </a:rPr>
              <a:t>Increased impacts:</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Overfishing</a:t>
            </a:r>
            <a:endParaRPr lang="en" altLang="ja-JP" sz="20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Pollution</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Agriculture</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Land development</a:t>
            </a:r>
          </a:p>
          <a:p>
            <a:r>
              <a:rPr lang="en" altLang="ja-JP" sz="2400" dirty="0">
                <a:latin typeface="Meiryo" panose="020B0604030504040204" pitchFamily="34" charset="-128"/>
                <a:ea typeface="Meiryo" panose="020B0604030504040204" pitchFamily="34" charset="-128"/>
              </a:rPr>
              <a:t>…</a:t>
            </a:r>
            <a:endParaRPr lang="en" altLang="ja-JP" sz="2800" dirty="0">
              <a:latin typeface="Meiryo" panose="020B0604030504040204" pitchFamily="34" charset="-128"/>
              <a:ea typeface="Meiryo" panose="020B0604030504040204" pitchFamily="34" charset="-128"/>
            </a:endParaRPr>
          </a:p>
        </p:txBody>
      </p:sp>
      <p:sp>
        <p:nvSpPr>
          <p:cNvPr id="2" name="右矢印 1">
            <a:extLst>
              <a:ext uri="{FF2B5EF4-FFF2-40B4-BE49-F238E27FC236}">
                <a16:creationId xmlns:a16="http://schemas.microsoft.com/office/drawing/2014/main" id="{F6CDA0E3-260D-4B46-A2B3-D48930055434}"/>
              </a:ext>
            </a:extLst>
          </p:cNvPr>
          <p:cNvSpPr/>
          <p:nvPr/>
        </p:nvSpPr>
        <p:spPr>
          <a:xfrm rot="2205337">
            <a:off x="4434006" y="3213606"/>
            <a:ext cx="1640894" cy="49481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766639F-8C66-6A4A-8BED-98B05A93346B}"/>
              </a:ext>
            </a:extLst>
          </p:cNvPr>
          <p:cNvSpPr txBox="1"/>
          <p:nvPr/>
        </p:nvSpPr>
        <p:spPr>
          <a:xfrm>
            <a:off x="5567565" y="2447088"/>
            <a:ext cx="6624435" cy="707886"/>
          </a:xfrm>
          <a:prstGeom prst="rect">
            <a:avLst/>
          </a:prstGeom>
          <a:noFill/>
        </p:spPr>
        <p:txBody>
          <a:bodyPr wrap="square" rtlCol="0">
            <a:spAutoFit/>
          </a:bodyPr>
          <a:lstStyle/>
          <a:p>
            <a:r>
              <a:rPr lang="en" altLang="ja-JP" sz="2000" dirty="0">
                <a:solidFill>
                  <a:schemeClr val="accent6">
                    <a:lumMod val="50000"/>
                  </a:schemeClr>
                </a:solidFill>
                <a:latin typeface="Meiryo" panose="020B0604030504040204" pitchFamily="34" charset="-128"/>
                <a:ea typeface="Meiryo" panose="020B0604030504040204" pitchFamily="34" charset="-128"/>
              </a:rPr>
              <a:t>Fragmentation of coral reef habitats</a:t>
            </a:r>
          </a:p>
          <a:p>
            <a:r>
              <a:rPr lang="en" altLang="ja-JP" sz="2000" dirty="0">
                <a:solidFill>
                  <a:schemeClr val="accent6">
                    <a:lumMod val="50000"/>
                  </a:schemeClr>
                </a:solidFill>
                <a:latin typeface="Meiryo" panose="020B0604030504040204" pitchFamily="34" charset="-128"/>
                <a:ea typeface="Meiryo" panose="020B0604030504040204" pitchFamily="34" charset="-128"/>
              </a:rPr>
              <a:t>Undermined resilience</a:t>
            </a:r>
          </a:p>
        </p:txBody>
      </p:sp>
    </p:spTree>
    <p:extLst>
      <p:ext uri="{BB962C8B-B14F-4D97-AF65-F5344CB8AC3E}">
        <p14:creationId xmlns:p14="http://schemas.microsoft.com/office/powerpoint/2010/main" val="2083681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C9DB3E-9410-BF4A-A36A-CC349A56C136}"/>
              </a:ext>
            </a:extLst>
          </p:cNvPr>
          <p:cNvSpPr txBox="1"/>
          <p:nvPr/>
        </p:nvSpPr>
        <p:spPr>
          <a:xfrm>
            <a:off x="445909" y="452508"/>
            <a:ext cx="11300182"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Human impacts on coral reefs</a:t>
            </a:r>
            <a:endParaRPr lang="en" altLang="ja-JP" b="1"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CAB35F0-1EC5-3149-ACB2-F1D0D27A00FC}"/>
              </a:ext>
            </a:extLst>
          </p:cNvPr>
          <p:cNvSpPr txBox="1"/>
          <p:nvPr/>
        </p:nvSpPr>
        <p:spPr>
          <a:xfrm>
            <a:off x="899252" y="1218366"/>
            <a:ext cx="10038825" cy="2369880"/>
          </a:xfrm>
          <a:prstGeom prst="rect">
            <a:avLst/>
          </a:prstGeom>
          <a:noFill/>
        </p:spPr>
        <p:txBody>
          <a:bodyPr wrap="square" rtlCol="0">
            <a:spAutoFit/>
          </a:bodyPr>
          <a:lstStyle/>
          <a:p>
            <a:r>
              <a:rPr lang="en" altLang="ja-JP" sz="2400" dirty="0">
                <a:latin typeface="Meiryo" panose="020B0604030504040204" pitchFamily="34" charset="-128"/>
                <a:ea typeface="Meiryo" panose="020B0604030504040204" pitchFamily="34" charset="-128"/>
              </a:rPr>
              <a:t>Increased impacts:</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Overfishing</a:t>
            </a:r>
            <a:endParaRPr lang="en" altLang="ja-JP" sz="2000" dirty="0">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Pollution</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Agriculture</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Land development</a:t>
            </a:r>
          </a:p>
          <a:p>
            <a:r>
              <a:rPr lang="en" altLang="ja-JP" sz="2400" dirty="0">
                <a:latin typeface="Meiryo" panose="020B0604030504040204" pitchFamily="34" charset="-128"/>
                <a:ea typeface="Meiryo" panose="020B0604030504040204" pitchFamily="34" charset="-128"/>
              </a:rPr>
              <a:t>…</a:t>
            </a:r>
            <a:endParaRPr lang="en" altLang="ja-JP" sz="2800" dirty="0">
              <a:latin typeface="Meiryo" panose="020B0604030504040204" pitchFamily="34" charset="-128"/>
              <a:ea typeface="Meiryo" panose="020B0604030504040204" pitchFamily="34" charset="-128"/>
            </a:endParaRPr>
          </a:p>
        </p:txBody>
      </p:sp>
      <p:sp>
        <p:nvSpPr>
          <p:cNvPr id="2" name="右矢印 1">
            <a:extLst>
              <a:ext uri="{FF2B5EF4-FFF2-40B4-BE49-F238E27FC236}">
                <a16:creationId xmlns:a16="http://schemas.microsoft.com/office/drawing/2014/main" id="{F6CDA0E3-260D-4B46-A2B3-D48930055434}"/>
              </a:ext>
            </a:extLst>
          </p:cNvPr>
          <p:cNvSpPr/>
          <p:nvPr/>
        </p:nvSpPr>
        <p:spPr>
          <a:xfrm rot="2205337">
            <a:off x="4434006" y="3213606"/>
            <a:ext cx="1640894" cy="494818"/>
          </a:xfrm>
          <a:prstGeom prst="righ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7739234-8ECE-304F-8249-D36D64228527}"/>
              </a:ext>
            </a:extLst>
          </p:cNvPr>
          <p:cNvSpPr txBox="1"/>
          <p:nvPr/>
        </p:nvSpPr>
        <p:spPr>
          <a:xfrm>
            <a:off x="4560425" y="4448051"/>
            <a:ext cx="6624435" cy="1569660"/>
          </a:xfrm>
          <a:prstGeom prst="rect">
            <a:avLst/>
          </a:prstGeom>
          <a:noFill/>
        </p:spPr>
        <p:txBody>
          <a:bodyPr wrap="square" rtlCol="0">
            <a:spAutoFit/>
          </a:bodyPr>
          <a:lstStyle/>
          <a:p>
            <a:r>
              <a:rPr lang="en" altLang="ja-JP" sz="2400" dirty="0">
                <a:latin typeface="Meiryo" panose="020B0604030504040204" pitchFamily="34" charset="-128"/>
                <a:ea typeface="Meiryo" panose="020B0604030504040204" pitchFamily="34" charset="-128"/>
              </a:rPr>
              <a:t>Modern coral reefs might be much more susceptible to current and future climate-change than is suggested by their geologic history.</a:t>
            </a:r>
          </a:p>
        </p:txBody>
      </p:sp>
      <p:sp>
        <p:nvSpPr>
          <p:cNvPr id="9" name="テキスト ボックス 8">
            <a:extLst>
              <a:ext uri="{FF2B5EF4-FFF2-40B4-BE49-F238E27FC236}">
                <a16:creationId xmlns:a16="http://schemas.microsoft.com/office/drawing/2014/main" id="{E766639F-8C66-6A4A-8BED-98B05A93346B}"/>
              </a:ext>
            </a:extLst>
          </p:cNvPr>
          <p:cNvSpPr txBox="1"/>
          <p:nvPr/>
        </p:nvSpPr>
        <p:spPr>
          <a:xfrm>
            <a:off x="5567565" y="2447088"/>
            <a:ext cx="6624435" cy="707886"/>
          </a:xfrm>
          <a:prstGeom prst="rect">
            <a:avLst/>
          </a:prstGeom>
          <a:noFill/>
        </p:spPr>
        <p:txBody>
          <a:bodyPr wrap="square" rtlCol="0">
            <a:spAutoFit/>
          </a:bodyPr>
          <a:lstStyle/>
          <a:p>
            <a:r>
              <a:rPr lang="en" altLang="ja-JP" sz="2000" dirty="0">
                <a:solidFill>
                  <a:schemeClr val="accent6">
                    <a:lumMod val="50000"/>
                  </a:schemeClr>
                </a:solidFill>
                <a:latin typeface="Meiryo" panose="020B0604030504040204" pitchFamily="34" charset="-128"/>
                <a:ea typeface="Meiryo" panose="020B0604030504040204" pitchFamily="34" charset="-128"/>
              </a:rPr>
              <a:t>Fragmentation of coral reef habitats</a:t>
            </a:r>
          </a:p>
          <a:p>
            <a:r>
              <a:rPr lang="en" altLang="ja-JP" sz="2000" dirty="0">
                <a:solidFill>
                  <a:schemeClr val="accent6">
                    <a:lumMod val="50000"/>
                  </a:schemeClr>
                </a:solidFill>
                <a:latin typeface="Meiryo" panose="020B0604030504040204" pitchFamily="34" charset="-128"/>
                <a:ea typeface="Meiryo" panose="020B0604030504040204" pitchFamily="34" charset="-128"/>
              </a:rPr>
              <a:t>Undermined resilience</a:t>
            </a:r>
          </a:p>
        </p:txBody>
      </p:sp>
    </p:spTree>
    <p:extLst>
      <p:ext uri="{BB962C8B-B14F-4D97-AF65-F5344CB8AC3E}">
        <p14:creationId xmlns:p14="http://schemas.microsoft.com/office/powerpoint/2010/main" val="2116209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C9DB3E-9410-BF4A-A36A-CC349A56C136}"/>
              </a:ext>
            </a:extLst>
          </p:cNvPr>
          <p:cNvSpPr txBox="1"/>
          <p:nvPr/>
        </p:nvSpPr>
        <p:spPr>
          <a:xfrm>
            <a:off x="445909" y="452508"/>
            <a:ext cx="11300182"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What was natural in the world before humans impacted it?</a:t>
            </a:r>
            <a:endParaRPr lang="en" altLang="ja-JP" b="1"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CAB35F0-1EC5-3149-ACB2-F1D0D27A00FC}"/>
              </a:ext>
            </a:extLst>
          </p:cNvPr>
          <p:cNvSpPr txBox="1"/>
          <p:nvPr/>
        </p:nvSpPr>
        <p:spPr>
          <a:xfrm>
            <a:off x="899252" y="1218366"/>
            <a:ext cx="10351340" cy="1569660"/>
          </a:xfrm>
          <a:prstGeom prst="rect">
            <a:avLst/>
          </a:prstGeom>
          <a:noFill/>
        </p:spPr>
        <p:txBody>
          <a:bodyPr wrap="square" rtlCol="0">
            <a:spAutoFit/>
          </a:bodyPr>
          <a:lstStyle/>
          <a:p>
            <a:r>
              <a:rPr lang="en" altLang="ja-JP" sz="2400" dirty="0">
                <a:latin typeface="Meiryo" panose="020B0604030504040204" pitchFamily="34" charset="-128"/>
                <a:ea typeface="Meiryo" panose="020B0604030504040204" pitchFamily="34" charset="-128"/>
              </a:rPr>
              <a:t>“shifting baseline syndrome” (Pauly, 1995)</a:t>
            </a:r>
          </a:p>
          <a:p>
            <a:endParaRPr lang="en" altLang="ja-JP" sz="2400" dirty="0">
              <a:latin typeface="Meiryo" panose="020B0604030504040204" pitchFamily="34" charset="-128"/>
              <a:ea typeface="Meiryo" panose="020B0604030504040204" pitchFamily="34" charset="-128"/>
            </a:endParaRPr>
          </a:p>
          <a:p>
            <a:r>
              <a:rPr lang="en" altLang="ja-JP" sz="2400" dirty="0">
                <a:latin typeface="Meiryo" panose="020B0604030504040204" pitchFamily="34" charset="-128"/>
                <a:ea typeface="Meiryo" panose="020B0604030504040204" pitchFamily="34" charset="-128"/>
              </a:rPr>
              <a:t>Research on past ecosystem health / human-ecological interaction</a:t>
            </a:r>
          </a:p>
          <a:p>
            <a:r>
              <a:rPr lang="en" altLang="ja-JP" sz="2400" dirty="0">
                <a:latin typeface="Meiryo" panose="020B0604030504040204" pitchFamily="34" charset="-128"/>
                <a:ea typeface="Meiryo" panose="020B0604030504040204" pitchFamily="34" charset="-128"/>
              </a:rPr>
              <a:t>provides what was “natural” in the sea.</a:t>
            </a:r>
            <a:endParaRPr lang="en" altLang="ja-JP" sz="2800" dirty="0">
              <a:latin typeface="Meiryo" panose="020B0604030504040204" pitchFamily="34" charset="-128"/>
              <a:ea typeface="Meiryo" panose="020B0604030504040204" pitchFamily="34" charset="-128"/>
            </a:endParaRPr>
          </a:p>
        </p:txBody>
      </p:sp>
      <p:pic>
        <p:nvPicPr>
          <p:cNvPr id="1026" name="Picture 2" descr="Biodiversityloss on Twitter: &quot;&quot;Unless you have the time to read lots of  scientific research, it's easy to not realise just how much has been lost,  so you accept what you see as">
            <a:extLst>
              <a:ext uri="{FF2B5EF4-FFF2-40B4-BE49-F238E27FC236}">
                <a16:creationId xmlns:a16="http://schemas.microsoft.com/office/drawing/2014/main" id="{86DD946C-11DB-BB45-B33A-51614D9D8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553" y="2932455"/>
            <a:ext cx="4855442" cy="3941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30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C9DB3E-9410-BF4A-A36A-CC349A56C136}"/>
              </a:ext>
            </a:extLst>
          </p:cNvPr>
          <p:cNvSpPr txBox="1"/>
          <p:nvPr/>
        </p:nvSpPr>
        <p:spPr>
          <a:xfrm>
            <a:off x="445909" y="452508"/>
            <a:ext cx="11300182"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Historical ecology</a:t>
            </a:r>
            <a:endParaRPr lang="en" altLang="ja-JP" b="1"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CAB35F0-1EC5-3149-ACB2-F1D0D27A00FC}"/>
              </a:ext>
            </a:extLst>
          </p:cNvPr>
          <p:cNvSpPr txBox="1"/>
          <p:nvPr/>
        </p:nvSpPr>
        <p:spPr>
          <a:xfrm>
            <a:off x="899252" y="1218366"/>
            <a:ext cx="10351340" cy="4339650"/>
          </a:xfrm>
          <a:prstGeom prst="rect">
            <a:avLst/>
          </a:prstGeom>
          <a:noFill/>
        </p:spPr>
        <p:txBody>
          <a:bodyPr wrap="square" rtlCol="0">
            <a:spAutoFit/>
          </a:bodyPr>
          <a:lstStyle/>
          <a:p>
            <a:r>
              <a:rPr lang="en" altLang="ja-JP" sz="2400" dirty="0">
                <a:latin typeface="Meiryo" panose="020B0604030504040204" pitchFamily="34" charset="-128"/>
                <a:ea typeface="Meiryo" panose="020B0604030504040204" pitchFamily="34" charset="-128"/>
              </a:rPr>
              <a:t>Links past ecosystem condition with the present state</a:t>
            </a:r>
          </a:p>
          <a:p>
            <a:pPr marL="457200" indent="-4572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Multiple time scales (decades to millennia)</a:t>
            </a:r>
          </a:p>
          <a:p>
            <a:endParaRPr lang="en" altLang="ja-JP" sz="2400" dirty="0">
              <a:latin typeface="Meiryo" panose="020B0604030504040204" pitchFamily="34" charset="-128"/>
              <a:ea typeface="Meiryo" panose="020B0604030504040204" pitchFamily="34" charset="-128"/>
            </a:endParaRPr>
          </a:p>
          <a:p>
            <a:r>
              <a:rPr lang="en" altLang="ja-JP" sz="2400" dirty="0">
                <a:latin typeface="Meiryo" panose="020B0604030504040204" pitchFamily="34" charset="-128"/>
                <a:ea typeface="Meiryo" panose="020B0604030504040204" pitchFamily="34" charset="-128"/>
              </a:rPr>
              <a:t>Examines changes in</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states of populations, species, and ecosystems </a:t>
            </a:r>
          </a:p>
          <a:p>
            <a:r>
              <a:rPr lang="en" altLang="ja-JP" sz="2000" dirty="0">
                <a:solidFill>
                  <a:schemeClr val="accent6">
                    <a:lumMod val="75000"/>
                  </a:schemeClr>
                </a:solidFill>
                <a:latin typeface="Meiryo" panose="020B0604030504040204" pitchFamily="34" charset="-128"/>
                <a:ea typeface="Meiryo" panose="020B0604030504040204" pitchFamily="34" charset="-128"/>
              </a:rPr>
              <a:t>	(e.g., abundance, biomass, geographic ranges) </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environmental parameters</a:t>
            </a:r>
          </a:p>
          <a:p>
            <a:r>
              <a:rPr lang="en" altLang="ja-JP" sz="2000" dirty="0">
                <a:solidFill>
                  <a:schemeClr val="accent6">
                    <a:lumMod val="75000"/>
                  </a:schemeClr>
                </a:solidFill>
                <a:latin typeface="Meiryo" panose="020B0604030504040204" pitchFamily="34" charset="-128"/>
                <a:ea typeface="Meiryo" panose="020B0604030504040204" pitchFamily="34" charset="-128"/>
              </a:rPr>
              <a:t>	(e.g., sea surface temperature fluctuations) </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magnitudes and rates of both biological processes</a:t>
            </a:r>
          </a:p>
          <a:p>
            <a:r>
              <a:rPr lang="en" altLang="ja-JP" sz="2000" dirty="0">
                <a:solidFill>
                  <a:schemeClr val="accent6">
                    <a:lumMod val="75000"/>
                  </a:schemeClr>
                </a:solidFill>
                <a:latin typeface="Meiryo" panose="020B0604030504040204" pitchFamily="34" charset="-128"/>
                <a:ea typeface="Meiryo" panose="020B0604030504040204" pitchFamily="34" charset="-128"/>
              </a:rPr>
              <a:t>	(e.g., mortality rates, trophic flows, disturbance regimes) </a:t>
            </a:r>
          </a:p>
          <a:p>
            <a:r>
              <a:rPr lang="en" altLang="ja-JP" sz="2400" dirty="0">
                <a:latin typeface="Meiryo" panose="020B0604030504040204" pitchFamily="34" charset="-128"/>
                <a:ea typeface="Meiryo" panose="020B0604030504040204" pitchFamily="34" charset="-128"/>
              </a:rPr>
              <a:t>    and physical processes.</a:t>
            </a:r>
          </a:p>
          <a:p>
            <a:r>
              <a:rPr lang="en" altLang="ja-JP" sz="2000" dirty="0">
                <a:solidFill>
                  <a:schemeClr val="accent6">
                    <a:lumMod val="75000"/>
                  </a:schemeClr>
                </a:solidFill>
                <a:latin typeface="Meiryo" panose="020B0604030504040204" pitchFamily="34" charset="-128"/>
                <a:ea typeface="Meiryo" panose="020B0604030504040204" pitchFamily="34" charset="-128"/>
              </a:rPr>
              <a:t>	(e.g., El Nino-Southern Oscillation, climate change)</a:t>
            </a:r>
          </a:p>
        </p:txBody>
      </p:sp>
    </p:spTree>
    <p:extLst>
      <p:ext uri="{BB962C8B-B14F-4D97-AF65-F5344CB8AC3E}">
        <p14:creationId xmlns:p14="http://schemas.microsoft.com/office/powerpoint/2010/main" val="210430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C9DB3E-9410-BF4A-A36A-CC349A56C136}"/>
              </a:ext>
            </a:extLst>
          </p:cNvPr>
          <p:cNvSpPr txBox="1"/>
          <p:nvPr/>
        </p:nvSpPr>
        <p:spPr>
          <a:xfrm>
            <a:off x="445909" y="452508"/>
            <a:ext cx="11300182" cy="523220"/>
          </a:xfrm>
          <a:prstGeom prst="rect">
            <a:avLst/>
          </a:prstGeom>
          <a:noFill/>
        </p:spPr>
        <p:txBody>
          <a:bodyPr wrap="square" rtlCol="0">
            <a:spAutoFit/>
          </a:bodyPr>
          <a:lstStyle/>
          <a:p>
            <a:r>
              <a:rPr lang="en" altLang="ja-JP" sz="2800" b="1" dirty="0">
                <a:latin typeface="Meiryo" panose="020B0604030504040204" pitchFamily="34" charset="-128"/>
                <a:ea typeface="Meiryo" panose="020B0604030504040204" pitchFamily="34" charset="-128"/>
              </a:rPr>
              <a:t>The tools of marine historical ecology</a:t>
            </a:r>
            <a:endParaRPr lang="en" altLang="ja-JP" b="1" dirty="0">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CAB35F0-1EC5-3149-ACB2-F1D0D27A00FC}"/>
              </a:ext>
            </a:extLst>
          </p:cNvPr>
          <p:cNvSpPr txBox="1"/>
          <p:nvPr/>
        </p:nvSpPr>
        <p:spPr>
          <a:xfrm>
            <a:off x="899252" y="1218366"/>
            <a:ext cx="10351340" cy="4154984"/>
          </a:xfrm>
          <a:prstGeom prst="rect">
            <a:avLst/>
          </a:prstGeom>
          <a:noFill/>
        </p:spPr>
        <p:txBody>
          <a:bodyPr wrap="square" rtlCol="0">
            <a:spAutoFit/>
          </a:bodyPr>
          <a:lstStyle/>
          <a:p>
            <a:r>
              <a:rPr lang="en" altLang="ja-JP" sz="2400" dirty="0">
                <a:latin typeface="Meiryo" panose="020B0604030504040204" pitchFamily="34" charset="-128"/>
                <a:ea typeface="Meiryo" panose="020B0604030504040204" pitchFamily="34" charset="-128"/>
              </a:rPr>
              <a:t>Objective:</a:t>
            </a:r>
          </a:p>
          <a:p>
            <a:r>
              <a:rPr lang="en" altLang="ja-JP" sz="2400" dirty="0">
                <a:latin typeface="Meiryo" panose="020B0604030504040204" pitchFamily="34" charset="-128"/>
                <a:ea typeface="Meiryo" panose="020B0604030504040204" pitchFamily="34" charset="-128"/>
              </a:rPr>
              <a:t>Natural baseline for community ecology and coral growth rates</a:t>
            </a:r>
          </a:p>
          <a:p>
            <a:endParaRPr lang="en" altLang="ja-JP" sz="2400" dirty="0">
              <a:latin typeface="Meiryo" panose="020B0604030504040204" pitchFamily="34" charset="-128"/>
              <a:ea typeface="Meiryo" panose="020B0604030504040204" pitchFamily="34" charset="-128"/>
            </a:endParaRPr>
          </a:p>
          <a:p>
            <a:r>
              <a:rPr lang="en" altLang="ja-JP" sz="2400" b="1" dirty="0">
                <a:solidFill>
                  <a:schemeClr val="accent6">
                    <a:lumMod val="75000"/>
                  </a:schemeClr>
                </a:solidFill>
                <a:latin typeface="Meiryo" panose="020B0604030504040204" pitchFamily="34" charset="-128"/>
                <a:ea typeface="Meiryo" panose="020B0604030504040204" pitchFamily="34" charset="-128"/>
              </a:rPr>
              <a:t>Combination of multiple data</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Archaeological sites: </a:t>
            </a:r>
            <a:r>
              <a:rPr lang="en" altLang="ja-JP" sz="2400" dirty="0">
                <a:solidFill>
                  <a:schemeClr val="accent6">
                    <a:lumMod val="75000"/>
                  </a:schemeClr>
                </a:solidFill>
                <a:latin typeface="Meiryo" panose="020B0604030504040204" pitchFamily="34" charset="-128"/>
                <a:ea typeface="Meiryo" panose="020B0604030504040204" pitchFamily="34" charset="-128"/>
              </a:rPr>
              <a:t>civilization-ecosystem interaction</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ships logs, publications of early naturalists and European colonialists: </a:t>
            </a:r>
            <a:r>
              <a:rPr lang="en" altLang="ja-JP" sz="2400" dirty="0">
                <a:solidFill>
                  <a:schemeClr val="accent6">
                    <a:lumMod val="75000"/>
                  </a:schemeClr>
                </a:solidFill>
                <a:latin typeface="Meiryo" panose="020B0604030504040204" pitchFamily="34" charset="-128"/>
                <a:ea typeface="Meiryo" panose="020B0604030504040204" pitchFamily="34" charset="-128"/>
              </a:rPr>
              <a:t>the natural history and inferred ecology of many coral reef inhabitants</a:t>
            </a:r>
          </a:p>
          <a:p>
            <a:pPr marL="342900" indent="-342900">
              <a:buFont typeface="Arial" panose="020B0604020202020204" pitchFamily="34" charset="0"/>
              <a:buChar char="•"/>
            </a:pPr>
            <a:r>
              <a:rPr lang="en" altLang="ja-JP" sz="2400" dirty="0">
                <a:latin typeface="Meiryo" panose="020B0604030504040204" pitchFamily="34" charset="-128"/>
                <a:ea typeface="Meiryo" panose="020B0604030504040204" pitchFamily="34" charset="-128"/>
              </a:rPr>
              <a:t>Fisheries records and modern ecological surveys (+ remote sensing data): </a:t>
            </a:r>
            <a:r>
              <a:rPr lang="en" altLang="ja-JP" sz="2400" dirty="0">
                <a:solidFill>
                  <a:schemeClr val="accent6">
                    <a:lumMod val="75000"/>
                  </a:schemeClr>
                </a:solidFill>
                <a:latin typeface="Meiryo" panose="020B0604030504040204" pitchFamily="34" charset="-128"/>
                <a:ea typeface="Meiryo" panose="020B0604030504040204" pitchFamily="34" charset="-128"/>
              </a:rPr>
              <a:t>interaction between increased human population and ecosystem function</a:t>
            </a:r>
          </a:p>
        </p:txBody>
      </p:sp>
    </p:spTree>
    <p:extLst>
      <p:ext uri="{BB962C8B-B14F-4D97-AF65-F5344CB8AC3E}">
        <p14:creationId xmlns:p14="http://schemas.microsoft.com/office/powerpoint/2010/main" val="2815229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8800D56-AA71-AD4B-9719-3C3062FD0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310" y="1236833"/>
            <a:ext cx="3377372" cy="529976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E6BB9C8E-2613-9D4F-86B3-51739B9397DD}"/>
              </a:ext>
            </a:extLst>
          </p:cNvPr>
          <p:cNvSpPr/>
          <p:nvPr/>
        </p:nvSpPr>
        <p:spPr>
          <a:xfrm>
            <a:off x="251489" y="1342900"/>
            <a:ext cx="5256756" cy="646331"/>
          </a:xfrm>
          <a:prstGeom prst="rect">
            <a:avLst/>
          </a:prstGeom>
        </p:spPr>
        <p:txBody>
          <a:bodyPr wrap="square">
            <a:spAutoFit/>
          </a:bodyPr>
          <a:lstStyle/>
          <a:p>
            <a:r>
              <a:rPr lang="ja-JP" altLang="en-US">
                <a:solidFill>
                  <a:schemeClr val="accent6">
                    <a:lumMod val="75000"/>
                  </a:schemeClr>
                </a:solidFill>
                <a:latin typeface="Meiryo UI" panose="020B0604030504040204" pitchFamily="34" charset="-128"/>
                <a:ea typeface="Meiryo UI" panose="020B0604030504040204" pitchFamily="34" charset="-128"/>
              </a:rPr>
              <a:t>大西洋のタラの体サイズ</a:t>
            </a:r>
            <a:endParaRPr lang="en-US" altLang="ja-JP" dirty="0">
              <a:solidFill>
                <a:schemeClr val="accent6">
                  <a:lumMod val="75000"/>
                </a:schemeClr>
              </a:solidFill>
              <a:latin typeface="Meiryo UI" panose="020B0604030504040204" pitchFamily="34" charset="-128"/>
              <a:ea typeface="Meiryo UI" panose="020B0604030504040204" pitchFamily="34" charset="-128"/>
            </a:endParaRPr>
          </a:p>
          <a:p>
            <a:r>
              <a:rPr lang="en-US" altLang="ja-JP" dirty="0">
                <a:solidFill>
                  <a:schemeClr val="accent6">
                    <a:lumMod val="75000"/>
                  </a:schemeClr>
                </a:solidFill>
                <a:latin typeface="Meiryo UI" panose="020B0604030504040204" pitchFamily="34" charset="-128"/>
                <a:ea typeface="Meiryo UI" panose="020B0604030504040204" pitchFamily="34" charset="-128"/>
              </a:rPr>
              <a:t>@</a:t>
            </a:r>
            <a:r>
              <a:rPr lang="ja-JP" altLang="en-US">
                <a:solidFill>
                  <a:schemeClr val="accent6">
                    <a:lumMod val="75000"/>
                  </a:schemeClr>
                </a:solidFill>
                <a:latin typeface="Meiryo UI" panose="020B0604030504040204" pitchFamily="34" charset="-128"/>
                <a:ea typeface="Meiryo UI" panose="020B0604030504040204" pitchFamily="34" charset="-128"/>
              </a:rPr>
              <a:t>メイン湾</a:t>
            </a:r>
            <a:endParaRPr lang="en-US" altLang="ja-JP" dirty="0">
              <a:solidFill>
                <a:schemeClr val="accent6">
                  <a:lumMod val="75000"/>
                </a:schemeClr>
              </a:solidFill>
              <a:latin typeface="Meiryo UI" panose="020B0604030504040204" pitchFamily="34" charset="-128"/>
              <a:ea typeface="Meiryo UI" panose="020B0604030504040204" pitchFamily="34" charset="-128"/>
            </a:endParaRPr>
          </a:p>
        </p:txBody>
      </p:sp>
      <p:sp>
        <p:nvSpPr>
          <p:cNvPr id="4" name="正方形/長方形 3">
            <a:extLst>
              <a:ext uri="{FF2B5EF4-FFF2-40B4-BE49-F238E27FC236}">
                <a16:creationId xmlns:a16="http://schemas.microsoft.com/office/drawing/2014/main" id="{1620E314-CD2A-6840-9712-384B3285AE80}"/>
              </a:ext>
            </a:extLst>
          </p:cNvPr>
          <p:cNvSpPr/>
          <p:nvPr/>
        </p:nvSpPr>
        <p:spPr>
          <a:xfrm>
            <a:off x="279400" y="169003"/>
            <a:ext cx="10922000" cy="923330"/>
          </a:xfrm>
          <a:prstGeom prst="rect">
            <a:avLst/>
          </a:prstGeom>
        </p:spPr>
        <p:txBody>
          <a:bodyPr wrap="square">
            <a:spAutoFit/>
          </a:bodyPr>
          <a:lstStyle/>
          <a:p>
            <a:r>
              <a:rPr lang="en" altLang="ja-JP" dirty="0">
                <a:solidFill>
                  <a:schemeClr val="bg1">
                    <a:lumMod val="50000"/>
                  </a:schemeClr>
                </a:solidFill>
                <a:latin typeface="Meiryo UI" panose="020B0604030504040204" pitchFamily="34" charset="-128"/>
                <a:ea typeface="Meiryo UI" panose="020B0604030504040204" pitchFamily="34" charset="-128"/>
              </a:rPr>
              <a:t>Jackson, J. B., Kirby, M. X., Berger, W. H., Bjorndal, K. A., Botsford, L. W., Bourque, B. J., ... &amp; Warner, R. R. (2001). Historical overfishing and the recent collapse of coastal ecosystems. </a:t>
            </a:r>
            <a:r>
              <a:rPr lang="en" altLang="ja-JP" i="1" dirty="0">
                <a:solidFill>
                  <a:schemeClr val="bg1">
                    <a:lumMod val="50000"/>
                  </a:schemeClr>
                </a:solidFill>
                <a:latin typeface="Meiryo UI" panose="020B0604030504040204" pitchFamily="34" charset="-128"/>
                <a:ea typeface="Meiryo UI" panose="020B0604030504040204" pitchFamily="34" charset="-128"/>
              </a:rPr>
              <a:t>science</a:t>
            </a:r>
            <a:r>
              <a:rPr lang="en" altLang="ja-JP" dirty="0">
                <a:solidFill>
                  <a:schemeClr val="bg1">
                    <a:lumMod val="50000"/>
                  </a:schemeClr>
                </a:solidFill>
                <a:latin typeface="Meiryo UI" panose="020B0604030504040204" pitchFamily="34" charset="-128"/>
                <a:ea typeface="Meiryo UI" panose="020B0604030504040204" pitchFamily="34" charset="-128"/>
              </a:rPr>
              <a:t>, </a:t>
            </a:r>
            <a:r>
              <a:rPr lang="en" altLang="ja-JP" i="1" dirty="0">
                <a:solidFill>
                  <a:schemeClr val="bg1">
                    <a:lumMod val="50000"/>
                  </a:schemeClr>
                </a:solidFill>
                <a:latin typeface="Meiryo UI" panose="020B0604030504040204" pitchFamily="34" charset="-128"/>
                <a:ea typeface="Meiryo UI" panose="020B0604030504040204" pitchFamily="34" charset="-128"/>
              </a:rPr>
              <a:t>293</a:t>
            </a:r>
            <a:r>
              <a:rPr lang="en" altLang="ja-JP" dirty="0">
                <a:solidFill>
                  <a:schemeClr val="bg1">
                    <a:lumMod val="50000"/>
                  </a:schemeClr>
                </a:solidFill>
                <a:latin typeface="Meiryo UI" panose="020B0604030504040204" pitchFamily="34" charset="-128"/>
                <a:ea typeface="Meiryo UI" panose="020B0604030504040204" pitchFamily="34" charset="-128"/>
              </a:rPr>
              <a:t>(5530), 629-637.</a:t>
            </a:r>
            <a:endParaRPr lang="ja-JP" altLang="en-US">
              <a:solidFill>
                <a:schemeClr val="bg1">
                  <a:lumMod val="50000"/>
                </a:schemeClr>
              </a:solidFill>
              <a:latin typeface="Meiryo UI" panose="020B0604030504040204" pitchFamily="34" charset="-128"/>
              <a:ea typeface="Meiryo UI" panose="020B0604030504040204" pitchFamily="34" charset="-128"/>
            </a:endParaRPr>
          </a:p>
        </p:txBody>
      </p:sp>
      <p:sp>
        <p:nvSpPr>
          <p:cNvPr id="7" name="正方形/長方形 6">
            <a:extLst>
              <a:ext uri="{FF2B5EF4-FFF2-40B4-BE49-F238E27FC236}">
                <a16:creationId xmlns:a16="http://schemas.microsoft.com/office/drawing/2014/main" id="{03543089-AF20-0C4E-839C-3FABEA98B3F1}"/>
              </a:ext>
            </a:extLst>
          </p:cNvPr>
          <p:cNvSpPr/>
          <p:nvPr/>
        </p:nvSpPr>
        <p:spPr>
          <a:xfrm>
            <a:off x="251489" y="2854200"/>
            <a:ext cx="5256756" cy="646331"/>
          </a:xfrm>
          <a:prstGeom prst="rect">
            <a:avLst/>
          </a:prstGeom>
        </p:spPr>
        <p:txBody>
          <a:bodyPr wrap="square">
            <a:spAutoFit/>
          </a:bodyPr>
          <a:lstStyle/>
          <a:p>
            <a:r>
              <a:rPr lang="en-US" altLang="ja-JP" dirty="0">
                <a:solidFill>
                  <a:schemeClr val="accent6">
                    <a:lumMod val="75000"/>
                  </a:schemeClr>
                </a:solidFill>
                <a:latin typeface="Meiryo UI" panose="020B0604030504040204" pitchFamily="34" charset="-128"/>
                <a:ea typeface="Meiryo UI" panose="020B0604030504040204" pitchFamily="34" charset="-128"/>
              </a:rPr>
              <a:t>Acropora</a:t>
            </a:r>
            <a:r>
              <a:rPr lang="ja-JP" altLang="en-US">
                <a:solidFill>
                  <a:schemeClr val="accent6">
                    <a:lumMod val="75000"/>
                  </a:schemeClr>
                </a:solidFill>
                <a:latin typeface="Meiryo UI" panose="020B0604030504040204" pitchFamily="34" charset="-128"/>
                <a:ea typeface="Meiryo UI" panose="020B0604030504040204" pitchFamily="34" charset="-128"/>
              </a:rPr>
              <a:t>優占サイト率</a:t>
            </a:r>
            <a:endParaRPr lang="en-US" altLang="ja-JP" dirty="0">
              <a:solidFill>
                <a:schemeClr val="accent6">
                  <a:lumMod val="75000"/>
                </a:schemeClr>
              </a:solidFill>
              <a:latin typeface="Meiryo UI" panose="020B0604030504040204" pitchFamily="34" charset="-128"/>
              <a:ea typeface="Meiryo UI" panose="020B0604030504040204" pitchFamily="34" charset="-128"/>
            </a:endParaRPr>
          </a:p>
          <a:p>
            <a:r>
              <a:rPr lang="ja-JP" altLang="en-US">
                <a:solidFill>
                  <a:schemeClr val="accent6">
                    <a:lumMod val="75000"/>
                  </a:schemeClr>
                </a:solidFill>
                <a:latin typeface="Meiryo UI" panose="020B0604030504040204" pitchFamily="34" charset="-128"/>
                <a:ea typeface="Meiryo UI" panose="020B0604030504040204" pitchFamily="34" charset="-128"/>
              </a:rPr>
              <a:t>＠カリブ海</a:t>
            </a:r>
            <a:endParaRPr lang="en-US" altLang="ja-JP" dirty="0">
              <a:solidFill>
                <a:schemeClr val="accent6">
                  <a:lumMod val="75000"/>
                </a:schemeClr>
              </a:solidFill>
              <a:latin typeface="Meiryo UI" panose="020B0604030504040204" pitchFamily="34" charset="-128"/>
              <a:ea typeface="Meiryo UI" panose="020B0604030504040204" pitchFamily="34" charset="-128"/>
            </a:endParaRPr>
          </a:p>
        </p:txBody>
      </p:sp>
      <p:sp>
        <p:nvSpPr>
          <p:cNvPr id="8" name="正方形/長方形 7">
            <a:extLst>
              <a:ext uri="{FF2B5EF4-FFF2-40B4-BE49-F238E27FC236}">
                <a16:creationId xmlns:a16="http://schemas.microsoft.com/office/drawing/2014/main" id="{D0103350-1057-144A-A8AC-C7D1517F9556}"/>
              </a:ext>
            </a:extLst>
          </p:cNvPr>
          <p:cNvSpPr/>
          <p:nvPr/>
        </p:nvSpPr>
        <p:spPr>
          <a:xfrm>
            <a:off x="203601" y="4544199"/>
            <a:ext cx="5256756" cy="1200329"/>
          </a:xfrm>
          <a:prstGeom prst="rect">
            <a:avLst/>
          </a:prstGeom>
        </p:spPr>
        <p:txBody>
          <a:bodyPr wrap="square">
            <a:spAutoFit/>
          </a:bodyPr>
          <a:lstStyle/>
          <a:p>
            <a:r>
              <a:rPr lang="ja-JP" altLang="en-US">
                <a:solidFill>
                  <a:schemeClr val="accent6">
                    <a:lumMod val="75000"/>
                  </a:schemeClr>
                </a:solidFill>
                <a:latin typeface="Meiryo UI" panose="020B0604030504040204" pitchFamily="34" charset="-128"/>
                <a:ea typeface="Meiryo UI" panose="020B0604030504040204" pitchFamily="34" charset="-128"/>
              </a:rPr>
              <a:t>カキ固着（実線）</a:t>
            </a:r>
            <a:endParaRPr lang="en-US" altLang="ja-JP" dirty="0">
              <a:solidFill>
                <a:schemeClr val="accent6">
                  <a:lumMod val="75000"/>
                </a:schemeClr>
              </a:solidFill>
              <a:latin typeface="Meiryo UI" panose="020B0604030504040204" pitchFamily="34" charset="-128"/>
              <a:ea typeface="Meiryo UI" panose="020B0604030504040204" pitchFamily="34" charset="-128"/>
            </a:endParaRPr>
          </a:p>
          <a:p>
            <a:r>
              <a:rPr lang="ja-JP" altLang="en-US">
                <a:solidFill>
                  <a:schemeClr val="accent6">
                    <a:lumMod val="75000"/>
                  </a:schemeClr>
                </a:solidFill>
                <a:latin typeface="Meiryo UI" panose="020B0604030504040204" pitchFamily="34" charset="-128"/>
                <a:ea typeface="Meiryo UI" panose="020B0604030504040204" pitchFamily="34" charset="-128"/>
              </a:rPr>
              <a:t>プランクトン</a:t>
            </a:r>
            <a:r>
              <a:rPr lang="en-US" altLang="ja-JP" dirty="0">
                <a:solidFill>
                  <a:schemeClr val="accent6">
                    <a:lumMod val="75000"/>
                  </a:schemeClr>
                </a:solidFill>
                <a:latin typeface="Meiryo UI" panose="020B0604030504040204" pitchFamily="34" charset="-128"/>
                <a:ea typeface="Meiryo UI" panose="020B0604030504040204" pitchFamily="34" charset="-128"/>
              </a:rPr>
              <a:t>/</a:t>
            </a:r>
            <a:r>
              <a:rPr lang="ja-JP" altLang="en-US">
                <a:solidFill>
                  <a:schemeClr val="accent6">
                    <a:lumMod val="75000"/>
                  </a:schemeClr>
                </a:solidFill>
                <a:latin typeface="Meiryo UI" panose="020B0604030504040204" pitchFamily="34" charset="-128"/>
                <a:ea typeface="Meiryo UI" panose="020B0604030504040204" pitchFamily="34" charset="-128"/>
              </a:rPr>
              <a:t>ベントス比</a:t>
            </a:r>
            <a:endParaRPr lang="en-US" altLang="ja-JP" dirty="0">
              <a:solidFill>
                <a:schemeClr val="accent6">
                  <a:lumMod val="75000"/>
                </a:schemeClr>
              </a:solidFill>
              <a:latin typeface="Meiryo UI" panose="020B0604030504040204" pitchFamily="34" charset="-128"/>
              <a:ea typeface="Meiryo UI" panose="020B0604030504040204" pitchFamily="34" charset="-128"/>
            </a:endParaRPr>
          </a:p>
          <a:p>
            <a:r>
              <a:rPr lang="ja-JP" altLang="en-US">
                <a:solidFill>
                  <a:schemeClr val="accent6">
                    <a:lumMod val="75000"/>
                  </a:schemeClr>
                </a:solidFill>
                <a:latin typeface="Meiryo UI" panose="020B0604030504040204" pitchFamily="34" charset="-128"/>
                <a:ea typeface="Meiryo UI" panose="020B0604030504040204" pitchFamily="34" charset="-128"/>
              </a:rPr>
              <a:t>（点線）富栄養化の指標</a:t>
            </a:r>
            <a:endParaRPr lang="en-US" altLang="ja-JP" dirty="0">
              <a:solidFill>
                <a:schemeClr val="accent6">
                  <a:lumMod val="75000"/>
                </a:schemeClr>
              </a:solidFill>
              <a:latin typeface="Meiryo UI" panose="020B0604030504040204" pitchFamily="34" charset="-128"/>
              <a:ea typeface="Meiryo UI" panose="020B0604030504040204" pitchFamily="34" charset="-128"/>
            </a:endParaRPr>
          </a:p>
          <a:p>
            <a:r>
              <a:rPr lang="ja-JP" altLang="en-US">
                <a:solidFill>
                  <a:schemeClr val="accent6">
                    <a:lumMod val="75000"/>
                  </a:schemeClr>
                </a:solidFill>
                <a:latin typeface="Meiryo UI" panose="020B0604030504040204" pitchFamily="34" charset="-128"/>
                <a:ea typeface="Meiryo UI" panose="020B0604030504040204" pitchFamily="34" charset="-128"/>
              </a:rPr>
              <a:t>＠チェサピーク湾</a:t>
            </a:r>
            <a:endParaRPr lang="en-US" altLang="ja-JP" dirty="0">
              <a:solidFill>
                <a:schemeClr val="accent6">
                  <a:lumMod val="75000"/>
                </a:schemeClr>
              </a:solidFill>
              <a:latin typeface="Meiryo UI" panose="020B0604030504040204" pitchFamily="34" charset="-128"/>
              <a:ea typeface="Meiryo UI" panose="020B0604030504040204" pitchFamily="34" charset="-128"/>
            </a:endParaRPr>
          </a:p>
        </p:txBody>
      </p:sp>
      <p:pic>
        <p:nvPicPr>
          <p:cNvPr id="7172" name="Picture 4">
            <a:extLst>
              <a:ext uri="{FF2B5EF4-FFF2-40B4-BE49-F238E27FC236}">
                <a16:creationId xmlns:a16="http://schemas.microsoft.com/office/drawing/2014/main" id="{DE1C3D3C-198B-DE4B-992B-431FD9549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100" y="1213987"/>
            <a:ext cx="4848488" cy="320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90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3FEB58-7EB0-BA42-8F6F-5DEBC1CBFD9E}"/>
              </a:ext>
            </a:extLst>
          </p:cNvPr>
          <p:cNvSpPr txBox="1"/>
          <p:nvPr/>
        </p:nvSpPr>
        <p:spPr>
          <a:xfrm>
            <a:off x="445907" y="329282"/>
            <a:ext cx="11746091" cy="461665"/>
          </a:xfrm>
          <a:prstGeom prst="rect">
            <a:avLst/>
          </a:prstGeom>
          <a:noFill/>
        </p:spPr>
        <p:txBody>
          <a:bodyPr wrap="square" rtlCol="0">
            <a:spAutoFit/>
          </a:bodyPr>
          <a:lstStyle/>
          <a:p>
            <a:r>
              <a:rPr lang="en" altLang="ja-JP" sz="2400" b="1" dirty="0">
                <a:latin typeface="Meiryo" panose="020B0604030504040204" pitchFamily="34" charset="-128"/>
                <a:ea typeface="Meiryo" panose="020B0604030504040204" pitchFamily="34" charset="-128"/>
              </a:rPr>
              <a:t>The global decline of coral reefs since the arrival of humans</a:t>
            </a:r>
            <a:endParaRPr lang="en" altLang="ja-JP" sz="1600" b="1" dirty="0">
              <a:latin typeface="Meiryo" panose="020B0604030504040204" pitchFamily="34" charset="-128"/>
              <a:ea typeface="Meiryo" panose="020B0604030504040204" pitchFamily="34" charset="-128"/>
            </a:endParaRPr>
          </a:p>
        </p:txBody>
      </p:sp>
      <p:pic>
        <p:nvPicPr>
          <p:cNvPr id="5" name="図 4" descr="グラフ, 散布図&#10;&#10;自動的に生成された説明">
            <a:extLst>
              <a:ext uri="{FF2B5EF4-FFF2-40B4-BE49-F238E27FC236}">
                <a16:creationId xmlns:a16="http://schemas.microsoft.com/office/drawing/2014/main" id="{9EDDC79F-E8C1-7B4C-9184-2D3932C371B8}"/>
              </a:ext>
            </a:extLst>
          </p:cNvPr>
          <p:cNvPicPr>
            <a:picLocks noChangeAspect="1"/>
          </p:cNvPicPr>
          <p:nvPr/>
        </p:nvPicPr>
        <p:blipFill>
          <a:blip r:embed="rId2"/>
          <a:stretch>
            <a:fillRect/>
          </a:stretch>
        </p:blipFill>
        <p:spPr>
          <a:xfrm>
            <a:off x="906918" y="2502376"/>
            <a:ext cx="4109582" cy="3808065"/>
          </a:xfrm>
          <a:prstGeom prst="rect">
            <a:avLst/>
          </a:prstGeom>
        </p:spPr>
      </p:pic>
      <p:sp>
        <p:nvSpPr>
          <p:cNvPr id="6" name="正方形/長方形 5">
            <a:extLst>
              <a:ext uri="{FF2B5EF4-FFF2-40B4-BE49-F238E27FC236}">
                <a16:creationId xmlns:a16="http://schemas.microsoft.com/office/drawing/2014/main" id="{21EBDE2C-DD90-8341-8025-0A25AE89AC62}"/>
              </a:ext>
            </a:extLst>
          </p:cNvPr>
          <p:cNvSpPr/>
          <p:nvPr/>
        </p:nvSpPr>
        <p:spPr>
          <a:xfrm>
            <a:off x="839244" y="790947"/>
            <a:ext cx="5256756" cy="830997"/>
          </a:xfrm>
          <a:prstGeom prst="rect">
            <a:avLst/>
          </a:prstGeom>
        </p:spPr>
        <p:txBody>
          <a:bodyPr wrap="square">
            <a:spAutoFit/>
          </a:bodyPr>
          <a:lstStyle/>
          <a:p>
            <a:r>
              <a:rPr lang="en" altLang="ja-JP" sz="1600" dirty="0">
                <a:solidFill>
                  <a:schemeClr val="bg1">
                    <a:lumMod val="50000"/>
                  </a:schemeClr>
                </a:solidFill>
                <a:latin typeface="Meiryo UI" panose="020B0604030504040204" pitchFamily="34" charset="-128"/>
                <a:ea typeface="Meiryo UI" panose="020B0604030504040204" pitchFamily="34" charset="-128"/>
              </a:rPr>
              <a:t>Hughes, T. P. (1994). Catastrophes, phase shifts, and large-scale degradation of a Caribbean coral reef. </a:t>
            </a:r>
            <a:r>
              <a:rPr lang="en" altLang="ja-JP" sz="1600" i="1" dirty="0">
                <a:solidFill>
                  <a:schemeClr val="bg1">
                    <a:lumMod val="50000"/>
                  </a:schemeClr>
                </a:solidFill>
                <a:latin typeface="Meiryo UI" panose="020B0604030504040204" pitchFamily="34" charset="-128"/>
                <a:ea typeface="Meiryo UI" panose="020B0604030504040204" pitchFamily="34" charset="-128"/>
              </a:rPr>
              <a:t>Science</a:t>
            </a:r>
            <a:r>
              <a:rPr lang="en" altLang="ja-JP" sz="1600" dirty="0">
                <a:solidFill>
                  <a:schemeClr val="bg1">
                    <a:lumMod val="50000"/>
                  </a:schemeClr>
                </a:solidFill>
                <a:latin typeface="Meiryo UI" panose="020B0604030504040204" pitchFamily="34" charset="-128"/>
                <a:ea typeface="Meiryo UI" panose="020B0604030504040204" pitchFamily="34" charset="-128"/>
              </a:rPr>
              <a:t>, </a:t>
            </a:r>
            <a:r>
              <a:rPr lang="en" altLang="ja-JP" sz="1600" i="1" dirty="0">
                <a:solidFill>
                  <a:schemeClr val="bg1">
                    <a:lumMod val="50000"/>
                  </a:schemeClr>
                </a:solidFill>
                <a:latin typeface="Meiryo UI" panose="020B0604030504040204" pitchFamily="34" charset="-128"/>
                <a:ea typeface="Meiryo UI" panose="020B0604030504040204" pitchFamily="34" charset="-128"/>
              </a:rPr>
              <a:t>265</a:t>
            </a:r>
            <a:r>
              <a:rPr lang="en" altLang="ja-JP" sz="1600" dirty="0">
                <a:solidFill>
                  <a:schemeClr val="bg1">
                    <a:lumMod val="50000"/>
                  </a:schemeClr>
                </a:solidFill>
                <a:latin typeface="Meiryo UI" panose="020B0604030504040204" pitchFamily="34" charset="-128"/>
                <a:ea typeface="Meiryo UI" panose="020B0604030504040204" pitchFamily="34" charset="-128"/>
              </a:rPr>
              <a:t>(5178), 1547-1551.</a:t>
            </a:r>
            <a:endParaRPr lang="ja-JP" altLang="en-US" sz="1600">
              <a:solidFill>
                <a:schemeClr val="bg1">
                  <a:lumMod val="50000"/>
                </a:schemeClr>
              </a:solidFill>
              <a:latin typeface="Meiryo UI" panose="020B0604030504040204" pitchFamily="34" charset="-128"/>
              <a:ea typeface="Meiryo UI" panose="020B0604030504040204" pitchFamily="34" charset="-128"/>
            </a:endParaRPr>
          </a:p>
        </p:txBody>
      </p:sp>
      <p:pic>
        <p:nvPicPr>
          <p:cNvPr id="8" name="図 7" descr="ダイアグラム, 概略図&#10;&#10;自動的に生成された説明">
            <a:extLst>
              <a:ext uri="{FF2B5EF4-FFF2-40B4-BE49-F238E27FC236}">
                <a16:creationId xmlns:a16="http://schemas.microsoft.com/office/drawing/2014/main" id="{A079F259-9DAE-B24F-82A6-CF2305981F0F}"/>
              </a:ext>
            </a:extLst>
          </p:cNvPr>
          <p:cNvPicPr>
            <a:picLocks noChangeAspect="1"/>
          </p:cNvPicPr>
          <p:nvPr/>
        </p:nvPicPr>
        <p:blipFill>
          <a:blip r:embed="rId3"/>
          <a:stretch>
            <a:fillRect/>
          </a:stretch>
        </p:blipFill>
        <p:spPr>
          <a:xfrm>
            <a:off x="5226984" y="2273300"/>
            <a:ext cx="6520692" cy="3592641"/>
          </a:xfrm>
          <a:prstGeom prst="rect">
            <a:avLst/>
          </a:prstGeom>
        </p:spPr>
      </p:pic>
    </p:spTree>
    <p:extLst>
      <p:ext uri="{BB962C8B-B14F-4D97-AF65-F5344CB8AC3E}">
        <p14:creationId xmlns:p14="http://schemas.microsoft.com/office/powerpoint/2010/main" val="13546242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TotalTime>
  <Words>1311</Words>
  <Application>Microsoft Macintosh PowerPoint</Application>
  <PresentationFormat>ワイド画面</PresentationFormat>
  <Paragraphs>211</Paragraphs>
  <Slides>18</Slides>
  <Notes>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18</vt:i4>
      </vt:variant>
    </vt:vector>
  </HeadingPairs>
  <TitlesOfParts>
    <vt:vector size="24" baseType="lpstr">
      <vt:lpstr>Meiryo UI</vt:lpstr>
      <vt:lpstr>Meiryo</vt:lpstr>
      <vt:lpstr>游ゴシック</vt:lpstr>
      <vt:lpstr>游ゴシック Light</vt:lpstr>
      <vt:lpstr>Arial</vt:lpstr>
      <vt:lpstr>Office テーマ</vt:lpstr>
      <vt:lpstr>HISTORICAL ECOLOGY OF CORAL REEFS  in Encyclopedia of Modern Coral Reefs pp. 554 John M. Pandolf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OCEAN CIRCULATION  AND CORAL REEFS  in Encyclopedia of Modern Coral Reefs pp. 497–503 John E. N. Veron </dc:title>
  <dc:creator>五十里　翔吾</dc:creator>
  <cp:lastModifiedBy>五十里　翔吾</cp:lastModifiedBy>
  <cp:revision>235</cp:revision>
  <dcterms:created xsi:type="dcterms:W3CDTF">2022-06-07T02:53:42Z</dcterms:created>
  <dcterms:modified xsi:type="dcterms:W3CDTF">2022-07-19T07:28:45Z</dcterms:modified>
</cp:coreProperties>
</file>